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sldIdLst>
    <p:sldId id="260" r:id="rId2"/>
    <p:sldId id="268" r:id="rId3"/>
    <p:sldId id="269" r:id="rId4"/>
    <p:sldId id="270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58" r:id="rId13"/>
    <p:sldId id="267" r:id="rId14"/>
    <p:sldId id="264" r:id="rId15"/>
    <p:sldId id="265" r:id="rId16"/>
    <p:sldId id="266" r:id="rId17"/>
    <p:sldId id="259" r:id="rId18"/>
    <p:sldId id="271" r:id="rId19"/>
    <p:sldId id="262" r:id="rId20"/>
    <p:sldId id="263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704"/>
    <p:restoredTop sz="92876"/>
  </p:normalViewPr>
  <p:slideViewPr>
    <p:cSldViewPr snapToGrid="0" snapToObjects="1">
      <p:cViewPr>
        <p:scale>
          <a:sx n="60" d="100"/>
          <a:sy n="60" d="100"/>
        </p:scale>
        <p:origin x="48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F36EBD-0442-7147-A47C-2451B4348D97}" type="datetimeFigureOut">
              <a:rPr lang="en-GB" smtClean="0"/>
              <a:t>18/09/2017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5A42D4-98DE-AD43-8A6B-1977086752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308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78CBB-5D3A-1A41-92D5-18CC48118421}" type="datetimeFigureOut">
              <a:rPr lang="en-GB" smtClean="0"/>
              <a:t>18/09/2017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4A840-5486-D645-8A2B-8EA3F08B97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4563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78CBB-5D3A-1A41-92D5-18CC48118421}" type="datetimeFigureOut">
              <a:rPr lang="en-GB" smtClean="0"/>
              <a:t>18/09/2017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4A840-5486-D645-8A2B-8EA3F08B97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0834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78CBB-5D3A-1A41-92D5-18CC48118421}" type="datetimeFigureOut">
              <a:rPr lang="en-GB" smtClean="0"/>
              <a:t>18/09/2017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4A840-5486-D645-8A2B-8EA3F08B97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7027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78CBB-5D3A-1A41-92D5-18CC48118421}" type="datetimeFigureOut">
              <a:rPr lang="en-GB" smtClean="0"/>
              <a:t>18/09/2017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4A840-5486-D645-8A2B-8EA3F08B97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1560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78CBB-5D3A-1A41-92D5-18CC48118421}" type="datetimeFigureOut">
              <a:rPr lang="en-GB" smtClean="0"/>
              <a:t>18/09/2017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4A840-5486-D645-8A2B-8EA3F08B97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5685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78CBB-5D3A-1A41-92D5-18CC48118421}" type="datetimeFigureOut">
              <a:rPr lang="en-GB" smtClean="0"/>
              <a:t>18/09/2017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4A840-5486-D645-8A2B-8EA3F08B97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0733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78CBB-5D3A-1A41-92D5-18CC48118421}" type="datetimeFigureOut">
              <a:rPr lang="en-GB" smtClean="0"/>
              <a:t>18/09/2017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4A840-5486-D645-8A2B-8EA3F08B97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3559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78CBB-5D3A-1A41-92D5-18CC48118421}" type="datetimeFigureOut">
              <a:rPr lang="en-GB" smtClean="0"/>
              <a:t>18/09/2017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4A840-5486-D645-8A2B-8EA3F08B97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566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78CBB-5D3A-1A41-92D5-18CC48118421}" type="datetimeFigureOut">
              <a:rPr lang="en-GB" smtClean="0"/>
              <a:t>18/09/2017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4A840-5486-D645-8A2B-8EA3F08B97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6088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78CBB-5D3A-1A41-92D5-18CC48118421}" type="datetimeFigureOut">
              <a:rPr lang="en-GB" smtClean="0"/>
              <a:t>18/09/2017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4A840-5486-D645-8A2B-8EA3F08B97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266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78CBB-5D3A-1A41-92D5-18CC48118421}" type="datetimeFigureOut">
              <a:rPr lang="en-GB" smtClean="0"/>
              <a:t>18/09/2017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4A840-5486-D645-8A2B-8EA3F08B97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8016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78CBB-5D3A-1A41-92D5-18CC48118421}" type="datetimeFigureOut">
              <a:rPr lang="en-GB" smtClean="0"/>
              <a:t>18/09/2017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4A840-5486-D645-8A2B-8EA3F08B97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1340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Unit 1: Media Ownership – A recap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L.O. – How can we show our understanding of what we have learnt about media ownership?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85242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28922"/>
            <a:ext cx="7772400" cy="1470025"/>
          </a:xfrm>
        </p:spPr>
        <p:txBody>
          <a:bodyPr/>
          <a:lstStyle/>
          <a:p>
            <a:r>
              <a:rPr lang="en-GB" dirty="0" smtClean="0"/>
              <a:t>The production process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76986" y="2964454"/>
            <a:ext cx="2204113" cy="1163472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Production</a:t>
            </a:r>
            <a:r>
              <a:rPr lang="en-GB" dirty="0" smtClean="0">
                <a:solidFill>
                  <a:srgbClr val="FF0000"/>
                </a:solidFill>
              </a:rPr>
              <a:t> (this is when the new product gets made)</a:t>
            </a:r>
            <a:endParaRPr lang="en-GB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>
            <a:stCxn id="3" idx="3"/>
          </p:cNvCxnSpPr>
          <p:nvPr/>
        </p:nvCxnSpPr>
        <p:spPr>
          <a:xfrm>
            <a:off x="4581098" y="3546190"/>
            <a:ext cx="2866030" cy="35707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ubtitle 2"/>
          <p:cNvSpPr txBox="1">
            <a:spLocks/>
          </p:cNvSpPr>
          <p:nvPr/>
        </p:nvSpPr>
        <p:spPr>
          <a:xfrm>
            <a:off x="7447129" y="3527471"/>
            <a:ext cx="2204113" cy="1163472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Distribution</a:t>
            </a:r>
            <a:r>
              <a:rPr lang="en-GB" dirty="0">
                <a:solidFill>
                  <a:srgbClr val="FF0000"/>
                </a:solidFill>
              </a:rPr>
              <a:t> (this is where the company advertise and market the film)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5440907" y="4690944"/>
            <a:ext cx="2320120" cy="54979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Subtitle 2"/>
          <p:cNvSpPr txBox="1">
            <a:spLocks/>
          </p:cNvSpPr>
          <p:nvPr/>
        </p:nvSpPr>
        <p:spPr>
          <a:xfrm>
            <a:off x="3236795" y="5012803"/>
            <a:ext cx="2204113" cy="1163472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Exchange </a:t>
            </a:r>
            <a:r>
              <a:rPr lang="en-GB" dirty="0">
                <a:solidFill>
                  <a:srgbClr val="FF0000"/>
                </a:solidFill>
              </a:rPr>
              <a:t>(this is where audience buy, stream, download the product)</a:t>
            </a:r>
          </a:p>
        </p:txBody>
      </p:sp>
    </p:spTree>
    <p:extLst>
      <p:ext uri="{BB962C8B-B14F-4D97-AF65-F5344CB8AC3E}">
        <p14:creationId xmlns:p14="http://schemas.microsoft.com/office/powerpoint/2010/main" val="70402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Decide where these things would go in the production process</a:t>
            </a:r>
            <a:endParaRPr lang="en-GB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981201" y="1470012"/>
            <a:ext cx="2204113" cy="1163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Production</a:t>
            </a:r>
            <a:endParaRPr lang="en-GB" sz="1800" dirty="0">
              <a:solidFill>
                <a:srgbClr val="FF000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236795" y="1697441"/>
            <a:ext cx="1269243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Subtitle 2"/>
          <p:cNvSpPr txBox="1">
            <a:spLocks/>
          </p:cNvSpPr>
          <p:nvPr/>
        </p:nvSpPr>
        <p:spPr>
          <a:xfrm>
            <a:off x="4185314" y="1470012"/>
            <a:ext cx="2204113" cy="1163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Distribution</a:t>
            </a:r>
            <a:endParaRPr lang="en-GB" sz="1800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5986819" y="1679906"/>
            <a:ext cx="122829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ubtitle 2"/>
          <p:cNvSpPr txBox="1">
            <a:spLocks/>
          </p:cNvSpPr>
          <p:nvPr/>
        </p:nvSpPr>
        <p:spPr>
          <a:xfrm>
            <a:off x="6710151" y="1470012"/>
            <a:ext cx="2204113" cy="1163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Exchange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28718" y="2683108"/>
            <a:ext cx="580029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dirty="0"/>
              <a:t>A trailer is put in the cinema</a:t>
            </a:r>
          </a:p>
          <a:p>
            <a:pPr marL="342900" indent="-342900">
              <a:buAutoNum type="arabicPeriod"/>
            </a:pPr>
            <a:r>
              <a:rPr lang="en-GB" dirty="0"/>
              <a:t>A film is edited</a:t>
            </a:r>
          </a:p>
          <a:p>
            <a:pPr marL="342900" indent="-342900">
              <a:buAutoNum type="arabicPeriod"/>
            </a:pPr>
            <a:r>
              <a:rPr lang="en-GB" dirty="0"/>
              <a:t>A poster for a film is created</a:t>
            </a:r>
          </a:p>
          <a:p>
            <a:pPr marL="342900" indent="-342900">
              <a:buAutoNum type="arabicPeriod"/>
            </a:pPr>
            <a:r>
              <a:rPr lang="en-GB" dirty="0"/>
              <a:t>A decision is made to include the new </a:t>
            </a:r>
            <a:r>
              <a:rPr lang="en-GB" dirty="0" err="1"/>
              <a:t>iphone</a:t>
            </a:r>
            <a:r>
              <a:rPr lang="en-GB" dirty="0"/>
              <a:t> in the film</a:t>
            </a:r>
          </a:p>
          <a:p>
            <a:pPr marL="342900" indent="-342900">
              <a:buAutoNum type="arabicPeriod"/>
            </a:pPr>
            <a:r>
              <a:rPr lang="en-GB" dirty="0"/>
              <a:t>An audience member buys the DVD</a:t>
            </a:r>
          </a:p>
          <a:p>
            <a:pPr marL="342900" indent="-342900">
              <a:buAutoNum type="arabicPeriod"/>
            </a:pPr>
            <a:r>
              <a:rPr lang="en-GB" dirty="0"/>
              <a:t>A social media campaign is launched</a:t>
            </a:r>
          </a:p>
          <a:p>
            <a:pPr marL="342900" indent="-342900">
              <a:buAutoNum type="arabicPeriod"/>
            </a:pPr>
            <a:r>
              <a:rPr lang="en-GB" dirty="0"/>
              <a:t>A storyboard and script are being created</a:t>
            </a:r>
          </a:p>
          <a:p>
            <a:pPr marL="342900" indent="-342900">
              <a:buAutoNum type="arabicPeriod"/>
            </a:pPr>
            <a:r>
              <a:rPr lang="en-GB" dirty="0"/>
              <a:t>A teaser is put on social media</a:t>
            </a:r>
          </a:p>
          <a:p>
            <a:pPr marL="342900" indent="-342900">
              <a:buAutoNum type="arabicPeriod"/>
            </a:pPr>
            <a:r>
              <a:rPr lang="en-GB" dirty="0"/>
              <a:t>A ticket is bought for the film at a cinema</a:t>
            </a:r>
          </a:p>
          <a:p>
            <a:pPr marL="342900" indent="-342900">
              <a:buAutoNum type="arabicPeriod"/>
            </a:pPr>
            <a:r>
              <a:rPr lang="en-GB" dirty="0"/>
              <a:t> A film is downloaded/streamed</a:t>
            </a:r>
          </a:p>
          <a:p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7576784" y="2683108"/>
            <a:ext cx="249754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dirty="0"/>
              <a:t>D</a:t>
            </a:r>
          </a:p>
          <a:p>
            <a:pPr marL="342900" indent="-342900">
              <a:buAutoNum type="arabicPeriod"/>
            </a:pPr>
            <a:r>
              <a:rPr lang="en-GB" dirty="0"/>
              <a:t>P</a:t>
            </a:r>
          </a:p>
          <a:p>
            <a:pPr marL="342900" indent="-342900">
              <a:buAutoNum type="arabicPeriod"/>
            </a:pPr>
            <a:r>
              <a:rPr lang="en-GB" dirty="0"/>
              <a:t>D</a:t>
            </a:r>
          </a:p>
          <a:p>
            <a:pPr marL="342900" indent="-342900">
              <a:buAutoNum type="arabicPeriod"/>
            </a:pPr>
            <a:r>
              <a:rPr lang="en-GB" dirty="0"/>
              <a:t>P</a:t>
            </a:r>
          </a:p>
          <a:p>
            <a:pPr marL="342900" indent="-342900">
              <a:buAutoNum type="arabicPeriod"/>
            </a:pPr>
            <a:r>
              <a:rPr lang="en-GB" dirty="0"/>
              <a:t>E</a:t>
            </a:r>
          </a:p>
          <a:p>
            <a:pPr marL="342900" indent="-342900">
              <a:buAutoNum type="arabicPeriod"/>
            </a:pPr>
            <a:r>
              <a:rPr lang="en-GB" dirty="0"/>
              <a:t>D</a:t>
            </a:r>
          </a:p>
          <a:p>
            <a:pPr marL="342900" indent="-342900">
              <a:buAutoNum type="arabicPeriod"/>
            </a:pPr>
            <a:r>
              <a:rPr lang="en-GB" dirty="0"/>
              <a:t>P</a:t>
            </a:r>
          </a:p>
          <a:p>
            <a:pPr marL="342900" indent="-342900">
              <a:buAutoNum type="arabicPeriod"/>
            </a:pPr>
            <a:r>
              <a:rPr lang="en-GB" dirty="0"/>
              <a:t>D</a:t>
            </a:r>
          </a:p>
          <a:p>
            <a:pPr marL="342900" indent="-342900">
              <a:buAutoNum type="arabicPeriod"/>
            </a:pPr>
            <a:r>
              <a:rPr lang="en-GB" dirty="0"/>
              <a:t>E</a:t>
            </a:r>
          </a:p>
          <a:p>
            <a:pPr marL="342900" indent="-342900">
              <a:buAutoNum type="arabicPeriod"/>
            </a:pPr>
            <a:r>
              <a:rPr lang="en-GB" dirty="0"/>
              <a:t>E</a:t>
            </a:r>
          </a:p>
          <a:p>
            <a:pPr marL="342900" indent="-342900"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8109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Q. What is the point of learning all of these terms? </a:t>
            </a:r>
            <a:br>
              <a:rPr lang="en-GB" dirty="0" smtClean="0"/>
            </a:br>
            <a:r>
              <a:rPr lang="en-GB" dirty="0" smtClean="0"/>
              <a:t>A. Y</a:t>
            </a:r>
            <a:r>
              <a:rPr lang="en-GB" dirty="0" smtClean="0"/>
              <a:t>ou </a:t>
            </a:r>
            <a:r>
              <a:rPr lang="en-GB" dirty="0" smtClean="0"/>
              <a:t>will probably get a question like…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Describe </a:t>
            </a:r>
            <a:r>
              <a:rPr lang="en-GB" dirty="0" smtClean="0"/>
              <a:t>how an institution you have looked at uses horizontal integration effectively.</a:t>
            </a:r>
          </a:p>
          <a:p>
            <a:pPr marL="0" indent="0">
              <a:buNone/>
            </a:pPr>
            <a:r>
              <a:rPr lang="en-GB" dirty="0" smtClean="0"/>
              <a:t>OR</a:t>
            </a:r>
          </a:p>
          <a:p>
            <a:r>
              <a:rPr lang="en-GB" dirty="0" smtClean="0"/>
              <a:t>Discuss the benefits of using synergy to create vertical integration for an institution you have studied.</a:t>
            </a:r>
          </a:p>
          <a:p>
            <a:pPr marL="0" indent="0">
              <a:buNone/>
            </a:pPr>
            <a:r>
              <a:rPr lang="en-GB" dirty="0" smtClean="0"/>
              <a:t>OR</a:t>
            </a:r>
          </a:p>
          <a:p>
            <a:r>
              <a:rPr lang="en-GB" dirty="0" smtClean="0"/>
              <a:t>Explain how cross media ownership can assist in the synergy of product promotion.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721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Another reminder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 smtClean="0">
                <a:solidFill>
                  <a:srgbClr val="FF0000"/>
                </a:solidFill>
              </a:rPr>
              <a:t>Private media conglomerate  </a:t>
            </a:r>
            <a:r>
              <a:rPr lang="en-GB" dirty="0"/>
              <a:t>– companies that own a number of media platforms in all different areas i.e. Disney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 smtClean="0">
                <a:solidFill>
                  <a:srgbClr val="FF0000"/>
                </a:solidFill>
              </a:rPr>
              <a:t>Independent company </a:t>
            </a:r>
            <a:r>
              <a:rPr lang="en-GB" dirty="0"/>
              <a:t>– any media platform that is free of </a:t>
            </a:r>
            <a:r>
              <a:rPr lang="en-GB" dirty="0" smtClean="0"/>
              <a:t>government </a:t>
            </a:r>
            <a:r>
              <a:rPr lang="en-GB" dirty="0"/>
              <a:t>or company/corporate (conglomerate) funding and agenda</a:t>
            </a:r>
          </a:p>
          <a:p>
            <a:pPr marL="0" indent="0">
              <a:buNone/>
            </a:pPr>
            <a:r>
              <a:rPr lang="en-GB" dirty="0"/>
              <a:t>				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rgbClr val="FF0000"/>
                </a:solidFill>
              </a:rPr>
              <a:t>Public service model </a:t>
            </a:r>
            <a:r>
              <a:rPr lang="en-GB" dirty="0" smtClean="0"/>
              <a:t>– funded </a:t>
            </a:r>
            <a:r>
              <a:rPr lang="en-GB" dirty="0"/>
              <a:t>by the government (originally set up for information purposes)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805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Private Conglomerates: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3702803" cy="4351338"/>
          </a:xfrm>
        </p:spPr>
        <p:txBody>
          <a:bodyPr>
            <a:normAutofit lnSpcReduction="10000"/>
          </a:bodyPr>
          <a:lstStyle/>
          <a:p>
            <a:r>
              <a:rPr lang="en-GB" b="1" dirty="0" smtClean="0"/>
              <a:t>Hearst Corporation</a:t>
            </a:r>
          </a:p>
          <a:p>
            <a:r>
              <a:rPr lang="en-GB" b="1" dirty="0" smtClean="0"/>
              <a:t>Disney</a:t>
            </a:r>
          </a:p>
          <a:p>
            <a:r>
              <a:rPr lang="en-GB" b="1" dirty="0" smtClean="0"/>
              <a:t>Time Warner</a:t>
            </a:r>
          </a:p>
          <a:p>
            <a:r>
              <a:rPr lang="en-GB" b="1" dirty="0"/>
              <a:t>A</a:t>
            </a:r>
            <a:r>
              <a:rPr lang="en-GB" b="1" dirty="0" smtClean="0"/>
              <a:t>lphabet</a:t>
            </a:r>
          </a:p>
          <a:p>
            <a:r>
              <a:rPr lang="en-GB" b="1" dirty="0" smtClean="0"/>
              <a:t>Facebook</a:t>
            </a:r>
          </a:p>
          <a:p>
            <a:r>
              <a:rPr lang="en-GB" b="1" dirty="0" smtClean="0"/>
              <a:t>Fuji Media Holdings</a:t>
            </a:r>
          </a:p>
          <a:p>
            <a:r>
              <a:rPr lang="en-GB" b="1" dirty="0" smtClean="0"/>
              <a:t>ITV</a:t>
            </a:r>
          </a:p>
          <a:p>
            <a:r>
              <a:rPr lang="en-GB" b="1" dirty="0" smtClean="0"/>
              <a:t>CCTV (CHINA)</a:t>
            </a:r>
          </a:p>
          <a:p>
            <a:r>
              <a:rPr lang="en-GB" b="1" dirty="0" smtClean="0"/>
              <a:t>Comcast</a:t>
            </a:r>
            <a:endParaRPr lang="en-GB" b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469610" y="1690688"/>
            <a:ext cx="3702803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884550" y="1517623"/>
            <a:ext cx="5089901" cy="51156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 smtClean="0"/>
              <a:t>Microsoft</a:t>
            </a:r>
          </a:p>
          <a:p>
            <a:r>
              <a:rPr lang="en-GB" b="1" dirty="0" err="1" smtClean="0"/>
              <a:t>JCDecaux</a:t>
            </a:r>
            <a:endParaRPr lang="en-GB" b="1" dirty="0" smtClean="0"/>
          </a:p>
          <a:p>
            <a:r>
              <a:rPr lang="en-GB" b="1" dirty="0" smtClean="0"/>
              <a:t>Axel Springer </a:t>
            </a:r>
          </a:p>
          <a:p>
            <a:r>
              <a:rPr lang="en-GB" b="1" dirty="0" err="1" smtClean="0"/>
              <a:t>Grupo</a:t>
            </a:r>
            <a:r>
              <a:rPr lang="en-GB" b="1" dirty="0" smtClean="0"/>
              <a:t> </a:t>
            </a:r>
            <a:r>
              <a:rPr lang="en-GB" b="1" dirty="0" err="1" smtClean="0"/>
              <a:t>Globo</a:t>
            </a:r>
            <a:r>
              <a:rPr lang="en-GB" b="1" dirty="0" smtClean="0"/>
              <a:t> </a:t>
            </a:r>
            <a:r>
              <a:rPr lang="en-GB" dirty="0" smtClean="0"/>
              <a:t>(SPAIN)</a:t>
            </a:r>
            <a:endParaRPr lang="en-GB" b="1" dirty="0" smtClean="0"/>
          </a:p>
          <a:p>
            <a:r>
              <a:rPr lang="en-GB" b="1" dirty="0" smtClean="0"/>
              <a:t>Discovery Communications</a:t>
            </a:r>
          </a:p>
          <a:p>
            <a:r>
              <a:rPr lang="en-GB" b="1" dirty="0" smtClean="0"/>
              <a:t>CBS Corporation</a:t>
            </a:r>
          </a:p>
          <a:p>
            <a:r>
              <a:rPr lang="en-GB" b="1" dirty="0" smtClean="0"/>
              <a:t>Viacom</a:t>
            </a:r>
          </a:p>
          <a:p>
            <a:r>
              <a:rPr lang="en-GB" b="1" dirty="0" smtClean="0"/>
              <a:t>Bertelsmann</a:t>
            </a:r>
          </a:p>
          <a:p>
            <a:r>
              <a:rPr lang="en-GB" b="1" dirty="0" smtClean="0"/>
              <a:t>21st Century Fox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0199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Public Service Models 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BBC (UK)</a:t>
            </a:r>
          </a:p>
          <a:p>
            <a:r>
              <a:rPr lang="en-GB" b="1" dirty="0" smtClean="0"/>
              <a:t>RTHK (</a:t>
            </a:r>
            <a:r>
              <a:rPr lang="en-GB" b="1" dirty="0"/>
              <a:t>H</a:t>
            </a:r>
            <a:r>
              <a:rPr lang="en-GB" b="1" dirty="0" smtClean="0"/>
              <a:t>ong Kong)</a:t>
            </a:r>
          </a:p>
          <a:p>
            <a:r>
              <a:rPr lang="en-GB" b="1" dirty="0" err="1" smtClean="0"/>
              <a:t>Prasar</a:t>
            </a:r>
            <a:r>
              <a:rPr lang="en-GB" b="1" dirty="0" smtClean="0"/>
              <a:t> </a:t>
            </a:r>
            <a:r>
              <a:rPr lang="en-GB" b="1" dirty="0" err="1" smtClean="0"/>
              <a:t>Bharati</a:t>
            </a:r>
            <a:r>
              <a:rPr lang="en-GB" b="1" dirty="0" smtClean="0"/>
              <a:t> (India)</a:t>
            </a:r>
          </a:p>
          <a:p>
            <a:r>
              <a:rPr lang="en-GB" b="1" dirty="0" smtClean="0"/>
              <a:t>PBS (US)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020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Independent Companies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9964479" cy="4351338"/>
          </a:xfrm>
        </p:spPr>
        <p:txBody>
          <a:bodyPr/>
          <a:lstStyle/>
          <a:p>
            <a:r>
              <a:rPr lang="en-GB" b="1" dirty="0" smtClean="0"/>
              <a:t>A school newspaper</a:t>
            </a:r>
          </a:p>
          <a:p>
            <a:r>
              <a:rPr lang="en-GB" b="1" dirty="0" smtClean="0"/>
              <a:t>A public broadcasting network</a:t>
            </a:r>
          </a:p>
          <a:p>
            <a:r>
              <a:rPr lang="en-GB" b="1" dirty="0" smtClean="0"/>
              <a:t>Dominos (not a media organisation, but I’m always hungry!)</a:t>
            </a:r>
            <a:endParaRPr lang="en-GB" b="1" dirty="0" smtClean="0"/>
          </a:p>
          <a:p>
            <a:r>
              <a:rPr lang="en-GB" b="1" dirty="0" smtClean="0"/>
              <a:t>Warp (record label)</a:t>
            </a:r>
            <a:endParaRPr lang="en-GB" b="1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64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Let’s firm up our understanding by carrying out a few activities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6531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In pairs complete the tables and be prepared to feedback your ideas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572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925545"/>
              </p:ext>
            </p:extLst>
          </p:nvPr>
        </p:nvGraphicFramePr>
        <p:xfrm>
          <a:off x="838200" y="491239"/>
          <a:ext cx="10515600" cy="5947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3505200"/>
                <a:gridCol w="3505200"/>
              </a:tblGrid>
              <a:tr h="1464415"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solidFill>
                            <a:srgbClr val="FFFF00"/>
                          </a:solidFill>
                        </a:rPr>
                        <a:t>WHAT ARE</a:t>
                      </a:r>
                      <a:r>
                        <a:rPr lang="en-GB" sz="2400" baseline="0" dirty="0" smtClean="0">
                          <a:solidFill>
                            <a:srgbClr val="FFFF00"/>
                          </a:solidFill>
                        </a:rPr>
                        <a:t> THE PROS AND CONS OF THE THREE </a:t>
                      </a:r>
                      <a:r>
                        <a:rPr lang="en-GB" sz="2400" baseline="0" dirty="0" smtClean="0">
                          <a:solidFill>
                            <a:srgbClr val="FF0000"/>
                          </a:solidFill>
                        </a:rPr>
                        <a:t>MEDIA OWNERSHIP MODELS</a:t>
                      </a:r>
                      <a:r>
                        <a:rPr lang="en-GB" sz="2400" baseline="0" dirty="0" smtClean="0">
                          <a:solidFill>
                            <a:srgbClr val="FFFF00"/>
                          </a:solidFill>
                        </a:rPr>
                        <a:t>?</a:t>
                      </a:r>
                      <a:endParaRPr lang="en-GB" sz="24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PROS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CONS</a:t>
                      </a:r>
                      <a:endParaRPr lang="en-GB" sz="2400" dirty="0"/>
                    </a:p>
                  </a:txBody>
                  <a:tcPr/>
                </a:tc>
              </a:tr>
              <a:tr h="1464415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Independent </a:t>
                      </a:r>
                      <a:r>
                        <a:rPr lang="en-GB" sz="2400" dirty="0" smtClean="0"/>
                        <a:t>media</a:t>
                      </a:r>
                      <a:r>
                        <a:rPr lang="en-GB" sz="2400" baseline="0" dirty="0" smtClean="0"/>
                        <a:t> companies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</a:tr>
              <a:tr h="1464415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media conglomerates</a:t>
                      </a:r>
                      <a:r>
                        <a:rPr lang="en-GB" sz="2400" baseline="0" dirty="0" smtClean="0"/>
                        <a:t> 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400" dirty="0" smtClean="0"/>
                        <a:t>Lots of funding</a:t>
                      </a:r>
                    </a:p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/>
                </a:tc>
              </a:tr>
              <a:tr h="1464415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public service models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 smtClean="0"/>
                        <a:t>We have to pay!</a:t>
                      </a:r>
                      <a:endParaRPr lang="en-GB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7527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Industries</a:t>
            </a:r>
          </a:p>
          <a:p>
            <a:pPr lvl="0"/>
            <a:r>
              <a:rPr lang="en-US" dirty="0" smtClean="0"/>
              <a:t>Conglomerate</a:t>
            </a:r>
          </a:p>
          <a:p>
            <a:pPr lvl="0"/>
            <a:r>
              <a:rPr lang="en-US" dirty="0" smtClean="0"/>
              <a:t>Independent</a:t>
            </a:r>
          </a:p>
          <a:p>
            <a:pPr lvl="0"/>
            <a:r>
              <a:rPr lang="en-US" dirty="0" smtClean="0"/>
              <a:t>Public service model</a:t>
            </a:r>
          </a:p>
          <a:p>
            <a:r>
              <a:rPr lang="en-US" dirty="0"/>
              <a:t>Synergy</a:t>
            </a:r>
          </a:p>
          <a:p>
            <a:pPr lvl="0"/>
            <a:r>
              <a:rPr lang="en-US" dirty="0"/>
              <a:t>Horizontal integration</a:t>
            </a:r>
          </a:p>
          <a:p>
            <a:pPr lvl="0"/>
            <a:r>
              <a:rPr lang="en-US" dirty="0"/>
              <a:t>Vertical integration</a:t>
            </a:r>
          </a:p>
          <a:p>
            <a:pPr lvl="0"/>
            <a:r>
              <a:rPr lang="en-US" dirty="0" smtClean="0"/>
              <a:t>Cross </a:t>
            </a:r>
            <a:r>
              <a:rPr lang="en-US" dirty="0" smtClean="0"/>
              <a:t>media ownership</a:t>
            </a:r>
          </a:p>
          <a:p>
            <a:pPr lvl="0"/>
            <a:r>
              <a:rPr lang="en-US" dirty="0" smtClean="0"/>
              <a:t>Technological convergence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need to be able to use the following words accurately and give examples of each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857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5647107"/>
              </p:ext>
            </p:extLst>
          </p:nvPr>
        </p:nvGraphicFramePr>
        <p:xfrm>
          <a:off x="838200" y="433953"/>
          <a:ext cx="10515600" cy="60688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/>
                <a:gridCol w="2628900"/>
                <a:gridCol w="2628900"/>
                <a:gridCol w="2628900"/>
              </a:tblGrid>
              <a:tr h="1514959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FFFF00"/>
                          </a:solidFill>
                        </a:rPr>
                        <a:t>RESEARCH</a:t>
                      </a:r>
                      <a:r>
                        <a:rPr lang="en-GB" baseline="0" dirty="0" smtClean="0">
                          <a:solidFill>
                            <a:srgbClr val="FFFF00"/>
                          </a:solidFill>
                        </a:rPr>
                        <a:t> ONE TV/FILM INSTITUTION FROM EACH OF  THE CATEGORIES BELOW AND FILL IN THE TABLE</a:t>
                      </a:r>
                      <a:endParaRPr lang="en-GB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r>
                        <a:rPr lang="en-GB" sz="2000" dirty="0" smtClean="0">
                          <a:solidFill>
                            <a:srgbClr val="FF0000"/>
                          </a:solidFill>
                        </a:rPr>
                        <a:t>Cross media ownership</a:t>
                      </a:r>
                      <a:r>
                        <a:rPr lang="en-GB" sz="20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GB" baseline="0" dirty="0" smtClean="0"/>
                        <a:t>(what types of platforms do they own?)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COMPETITORS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USP (UNIQUE SELLING POINT)</a:t>
                      </a:r>
                      <a:endParaRPr lang="en-GB" dirty="0"/>
                    </a:p>
                  </a:txBody>
                  <a:tcPr/>
                </a:tc>
              </a:tr>
              <a:tr h="1514959"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private</a:t>
                      </a:r>
                      <a:r>
                        <a:rPr lang="en-GB" baseline="0" dirty="0" smtClean="0"/>
                        <a:t> conglomerate such as</a:t>
                      </a:r>
                    </a:p>
                    <a:p>
                      <a:r>
                        <a:rPr lang="en-GB" baseline="0" dirty="0" smtClean="0"/>
                        <a:t>____________________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514959"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Independent</a:t>
                      </a:r>
                      <a:r>
                        <a:rPr lang="en-GB" baseline="0" dirty="0" smtClean="0"/>
                        <a:t> company such as </a:t>
                      </a:r>
                    </a:p>
                    <a:p>
                      <a:r>
                        <a:rPr lang="en-GB" baseline="0" dirty="0" smtClean="0"/>
                        <a:t>____________________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514959"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Public funded company such as</a:t>
                      </a:r>
                    </a:p>
                    <a:p>
                      <a:r>
                        <a:rPr lang="en-GB" dirty="0" smtClean="0"/>
                        <a:t>_____________________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8335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title="Title and Content Layout with Chart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quick recap then...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6841"/>
            <a:ext cx="11353800" cy="5207430"/>
          </a:xfrm>
        </p:spPr>
        <p:txBody>
          <a:bodyPr>
            <a:normAutofit/>
          </a:bodyPr>
          <a:lstStyle/>
          <a:p>
            <a:r>
              <a:rPr lang="en-GB" dirty="0" smtClean="0"/>
              <a:t>Industries – refers to all media bases. (film, radio, print, music </a:t>
            </a:r>
            <a:r>
              <a:rPr lang="en-GB" dirty="0" err="1" smtClean="0"/>
              <a:t>etc</a:t>
            </a:r>
            <a:r>
              <a:rPr lang="en-GB" dirty="0" smtClean="0"/>
              <a:t>)</a:t>
            </a:r>
          </a:p>
          <a:p>
            <a:pPr lvl="0"/>
            <a:r>
              <a:rPr lang="en-US" dirty="0"/>
              <a:t>Operating models – how companies work to achieve their </a:t>
            </a:r>
            <a:r>
              <a:rPr lang="en-US" dirty="0" smtClean="0"/>
              <a:t>outcomes</a:t>
            </a:r>
          </a:p>
          <a:p>
            <a:r>
              <a:rPr lang="en-US" dirty="0"/>
              <a:t>Production processes </a:t>
            </a:r>
            <a:r>
              <a:rPr lang="en-US" dirty="0" smtClean="0"/>
              <a:t>– pre-production (</a:t>
            </a:r>
            <a:r>
              <a:rPr lang="en-US" dirty="0" smtClean="0"/>
              <a:t>planning stages), </a:t>
            </a:r>
            <a:r>
              <a:rPr lang="en-US" dirty="0" smtClean="0"/>
              <a:t>production </a:t>
            </a:r>
            <a:r>
              <a:rPr lang="en-US" dirty="0"/>
              <a:t>(making it), distribution (marketing and advertising) and exchange (audience interaction)</a:t>
            </a:r>
          </a:p>
          <a:p>
            <a:r>
              <a:rPr lang="en-GB" dirty="0" smtClean="0"/>
              <a:t>Conglomerate – a massive profit based company that owns many subsidiaries</a:t>
            </a:r>
          </a:p>
          <a:p>
            <a:r>
              <a:rPr lang="en-GB" dirty="0" smtClean="0"/>
              <a:t>Independent – a single entity working for itself</a:t>
            </a:r>
          </a:p>
          <a:p>
            <a:r>
              <a:rPr lang="en-GB" dirty="0" smtClean="0"/>
              <a:t>Public service model – non profit, can own subsidiaries but generally used for information, education and entertainment.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72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0103603" cy="4351338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 smtClean="0"/>
              <a:t>Cross </a:t>
            </a:r>
            <a:r>
              <a:rPr lang="en-US" dirty="0"/>
              <a:t>media </a:t>
            </a:r>
            <a:r>
              <a:rPr lang="en-US" dirty="0" smtClean="0"/>
              <a:t>ownership – production by a conglomerate of more than one type of media </a:t>
            </a:r>
            <a:endParaRPr lang="en-US" dirty="0"/>
          </a:p>
          <a:p>
            <a:pPr lvl="0"/>
            <a:r>
              <a:rPr lang="en-US" dirty="0"/>
              <a:t>Technological </a:t>
            </a:r>
            <a:r>
              <a:rPr lang="en-US" dirty="0" smtClean="0"/>
              <a:t>convergence – how technology is now multifunctional and inter connective.</a:t>
            </a:r>
          </a:p>
          <a:p>
            <a:r>
              <a:rPr lang="en-GB" dirty="0"/>
              <a:t>Synergy – when companies promote their product through other products which maximised and magnifies exposure to the </a:t>
            </a:r>
            <a:r>
              <a:rPr lang="en-GB" dirty="0" smtClean="0"/>
              <a:t>product (very similar to joint ventures, but more linked to companies within the same company/conglomerate)</a:t>
            </a:r>
            <a:endParaRPr lang="en-GB" dirty="0"/>
          </a:p>
          <a:p>
            <a:r>
              <a:rPr lang="en-GB" dirty="0"/>
              <a:t>Vertical integration (the result) – when a company uses its subsidiaries to create, </a:t>
            </a:r>
            <a:r>
              <a:rPr lang="en-GB" dirty="0" smtClean="0"/>
              <a:t>distribute </a:t>
            </a:r>
            <a:r>
              <a:rPr lang="en-GB" dirty="0"/>
              <a:t>and </a:t>
            </a:r>
            <a:r>
              <a:rPr lang="en-GB" dirty="0" smtClean="0"/>
              <a:t>advertise </a:t>
            </a:r>
            <a:r>
              <a:rPr lang="en-GB" dirty="0"/>
              <a:t>its own products </a:t>
            </a:r>
          </a:p>
          <a:p>
            <a:r>
              <a:rPr lang="en-GB" dirty="0"/>
              <a:t>Horizontal integration (the process) – this allows conglomerates to use their subsidiary companies to promote across media platforms. In an independent company this would be a joint venture</a:t>
            </a:r>
          </a:p>
          <a:p>
            <a:pPr lvl="0"/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Here are some more for you…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247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936" y="-133320"/>
            <a:ext cx="9903417" cy="6310283"/>
          </a:xfrm>
        </p:spPr>
      </p:pic>
    </p:spTree>
    <p:extLst>
      <p:ext uri="{BB962C8B-B14F-4D97-AF65-F5344CB8AC3E}">
        <p14:creationId xmlns:p14="http://schemas.microsoft.com/office/powerpoint/2010/main" val="24089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This is the result…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032"/>
          <a:stretch/>
        </p:blipFill>
        <p:spPr>
          <a:xfrm>
            <a:off x="1053884" y="1533443"/>
            <a:ext cx="8993863" cy="4859608"/>
          </a:xfrm>
        </p:spPr>
      </p:pic>
    </p:spTree>
    <p:extLst>
      <p:ext uri="{BB962C8B-B14F-4D97-AF65-F5344CB8AC3E}">
        <p14:creationId xmlns:p14="http://schemas.microsoft.com/office/powerpoint/2010/main" val="73722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 example of synergy in the media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857"/>
          <a:stretch/>
        </p:blipFill>
        <p:spPr>
          <a:xfrm>
            <a:off x="1069383" y="1875295"/>
            <a:ext cx="9283485" cy="4658129"/>
          </a:xfrm>
        </p:spPr>
      </p:pic>
      <p:sp>
        <p:nvSpPr>
          <p:cNvPr id="3" name="TextBox 2"/>
          <p:cNvSpPr txBox="1"/>
          <p:nvPr/>
        </p:nvSpPr>
        <p:spPr>
          <a:xfrm rot="20095738">
            <a:off x="1644113" y="2913681"/>
            <a:ext cx="1595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  <a:latin typeface="Broadway" panose="04040905080B02020502" pitchFamily="82" charset="0"/>
              </a:rPr>
              <a:t>meanwhile</a:t>
            </a:r>
            <a:endParaRPr lang="en-GB" dirty="0">
              <a:solidFill>
                <a:srgbClr val="FF0000"/>
              </a:solidFill>
              <a:latin typeface="Broadway" panose="04040905080B020205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0422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107770" y="389743"/>
            <a:ext cx="3301139" cy="1854322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ounded Rectangle 4"/>
          <p:cNvSpPr/>
          <p:nvPr/>
        </p:nvSpPr>
        <p:spPr>
          <a:xfrm>
            <a:off x="6834754" y="579281"/>
            <a:ext cx="3068663" cy="1865883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2797442" y="527323"/>
            <a:ext cx="1503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SYNERGY</a:t>
            </a:r>
            <a:endParaRPr lang="en-GB" sz="2400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77374" y="558115"/>
            <a:ext cx="2886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JOINT VENTURE</a:t>
            </a:r>
            <a:endParaRPr lang="en-GB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216259" y="1043736"/>
            <a:ext cx="31926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When two or more products are released by the same company simultaneously to promote each other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6877374" y="1018400"/>
            <a:ext cx="30260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When an independent company needs help in the distribution or exchange part of the process </a:t>
            </a:r>
            <a:endParaRPr lang="en-GB" dirty="0"/>
          </a:p>
        </p:txBody>
      </p:sp>
      <p:sp>
        <p:nvSpPr>
          <p:cNvPr id="10" name="Rounded Rectangle 9"/>
          <p:cNvSpPr/>
          <p:nvPr/>
        </p:nvSpPr>
        <p:spPr>
          <a:xfrm>
            <a:off x="1161079" y="3181809"/>
            <a:ext cx="3768671" cy="1865883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1203698" y="3160643"/>
            <a:ext cx="37686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VERTICAL INTEGRATION</a:t>
            </a:r>
            <a:endParaRPr lang="en-GB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203699" y="3620928"/>
            <a:ext cx="30260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result of a company being able to produce, distribute and exchange due to subsidiaries or joint ventures</a:t>
            </a:r>
            <a:endParaRPr lang="en-GB" dirty="0"/>
          </a:p>
        </p:txBody>
      </p:sp>
      <p:sp>
        <p:nvSpPr>
          <p:cNvPr id="13" name="Rounded Rectangle 12"/>
          <p:cNvSpPr/>
          <p:nvPr/>
        </p:nvSpPr>
        <p:spPr>
          <a:xfrm>
            <a:off x="5858359" y="3675632"/>
            <a:ext cx="4584915" cy="186588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6044340" y="3654466"/>
            <a:ext cx="44415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HORIZONTAL INTEGRATION</a:t>
            </a:r>
            <a:endParaRPr lang="en-GB" sz="2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044340" y="4114751"/>
            <a:ext cx="412254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This allows conglomerate companies to cross promote a product using their subsidiary companies. In independent companies, they would need a joint venture.</a:t>
            </a:r>
            <a:endParaRPr lang="en-GB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5656881" y="1472339"/>
            <a:ext cx="1007390" cy="17048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517398" y="2218729"/>
            <a:ext cx="1038385" cy="113093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4534544" y="2371129"/>
            <a:ext cx="42619" cy="70728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972369" y="3898917"/>
            <a:ext cx="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5602639" y="988988"/>
            <a:ext cx="1092632" cy="92347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7702658" y="2602469"/>
            <a:ext cx="0" cy="842841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1" idx="3"/>
          </p:cNvCxnSpPr>
          <p:nvPr/>
        </p:nvCxnSpPr>
        <p:spPr>
          <a:xfrm flipH="1">
            <a:off x="4972369" y="2445164"/>
            <a:ext cx="1862385" cy="977089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4971729" y="4221092"/>
            <a:ext cx="796224" cy="3793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5115731" y="2683184"/>
            <a:ext cx="2137476" cy="12246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4101234" y="2437515"/>
            <a:ext cx="32293" cy="4885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H="1" flipV="1">
            <a:off x="8345834" y="2681707"/>
            <a:ext cx="7105" cy="763603"/>
          </a:xfrm>
          <a:prstGeom prst="straightConnector1">
            <a:avLst/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 flipV="1">
            <a:off x="5725008" y="1950145"/>
            <a:ext cx="1504952" cy="1477886"/>
          </a:xfrm>
          <a:prstGeom prst="straightConnector1">
            <a:avLst/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H="1" flipV="1">
            <a:off x="5038239" y="3683863"/>
            <a:ext cx="673366" cy="430888"/>
          </a:xfrm>
          <a:prstGeom prst="straightConnector1">
            <a:avLst/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018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Broadway" panose="04040905080B02020502" pitchFamily="82" charset="0"/>
              </a:rPr>
              <a:t>Technological convergence</a:t>
            </a:r>
            <a:endParaRPr lang="en-GB" b="1" dirty="0">
              <a:latin typeface="Broadway" panose="04040905080B02020502" pitchFamily="8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2090" y="1559173"/>
            <a:ext cx="7231429" cy="5112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65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645</TotalTime>
  <Words>796</Words>
  <Application>Microsoft Macintosh PowerPoint</Application>
  <PresentationFormat>Widescreen</PresentationFormat>
  <Paragraphs>136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Adobe Gothic Std B</vt:lpstr>
      <vt:lpstr>Broadway</vt:lpstr>
      <vt:lpstr>Calibri</vt:lpstr>
      <vt:lpstr>Calibri Light</vt:lpstr>
      <vt:lpstr>Arial</vt:lpstr>
      <vt:lpstr>Office Theme</vt:lpstr>
      <vt:lpstr>Unit 1: Media Ownership – A recap</vt:lpstr>
      <vt:lpstr>You need to be able to use the following words accurately and give examples of each</vt:lpstr>
      <vt:lpstr>A quick recap then...</vt:lpstr>
      <vt:lpstr>Here are some more for you…</vt:lpstr>
      <vt:lpstr>PowerPoint Presentation</vt:lpstr>
      <vt:lpstr>This is the result…</vt:lpstr>
      <vt:lpstr>An example of synergy in the media</vt:lpstr>
      <vt:lpstr>PowerPoint Presentation</vt:lpstr>
      <vt:lpstr>Technological convergence</vt:lpstr>
      <vt:lpstr>The production process</vt:lpstr>
      <vt:lpstr>Decide where these things would go in the production process</vt:lpstr>
      <vt:lpstr>Q. What is the point of learning all of these terms?  A. You will probably get a question like…</vt:lpstr>
      <vt:lpstr>Another reminder</vt:lpstr>
      <vt:lpstr>Private Conglomerates:</vt:lpstr>
      <vt:lpstr>Public Service Models </vt:lpstr>
      <vt:lpstr>Independent Companies</vt:lpstr>
      <vt:lpstr>Let’s firm up our understanding by carrying out a few activities</vt:lpstr>
      <vt:lpstr>In pairs complete the tables and be prepared to feedback your ideas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1: Different types of media ownership</dc:title>
  <dc:creator>Microsoft Office User</dc:creator>
  <cp:lastModifiedBy>Microsoft Office User</cp:lastModifiedBy>
  <cp:revision>38</cp:revision>
  <dcterms:created xsi:type="dcterms:W3CDTF">2017-09-09T13:20:21Z</dcterms:created>
  <dcterms:modified xsi:type="dcterms:W3CDTF">2017-09-18T11:49:08Z</dcterms:modified>
</cp:coreProperties>
</file>