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59" r:id="rId4"/>
    <p:sldId id="257" r:id="rId5"/>
    <p:sldId id="269" r:id="rId6"/>
    <p:sldId id="271" r:id="rId7"/>
    <p:sldId id="272" r:id="rId8"/>
    <p:sldId id="273" r:id="rId9"/>
    <p:sldId id="274" r:id="rId10"/>
    <p:sldId id="260" r:id="rId11"/>
    <p:sldId id="261" r:id="rId12"/>
    <p:sldId id="262" r:id="rId13"/>
    <p:sldId id="275" r:id="rId14"/>
    <p:sldId id="276" r:id="rId15"/>
    <p:sldId id="277" r:id="rId16"/>
    <p:sldId id="278" r:id="rId17"/>
    <p:sldId id="263" r:id="rId18"/>
    <p:sldId id="264" r:id="rId19"/>
    <p:sldId id="265" r:id="rId20"/>
    <p:sldId id="266" r:id="rId21"/>
    <p:sldId id="26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03"/>
    <p:restoredTop sz="93130"/>
  </p:normalViewPr>
  <p:slideViewPr>
    <p:cSldViewPr snapToGrid="0" snapToObjects="1">
      <p:cViewPr varScale="1">
        <p:scale>
          <a:sx n="61" d="100"/>
          <a:sy n="61" d="100"/>
        </p:scale>
        <p:origin x="24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512C928-17F7-DE4E-9412-EDED4F70C062}" type="datetimeFigureOut">
              <a:rPr lang="en-GB" smtClean="0"/>
              <a:t>10/10/2017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0E0A-A4AC-374C-B02B-BA6CA33EB919}" type="slidenum">
              <a:rPr lang="en-GB" smtClean="0"/>
              <a:t>‹#›</a:t>
            </a:fld>
            <a:endParaRPr lang="en-GB"/>
          </a:p>
        </p:txBody>
      </p:sp>
    </p:spTree>
    <p:extLst>
      <p:ext uri="{BB962C8B-B14F-4D97-AF65-F5344CB8AC3E}">
        <p14:creationId xmlns:p14="http://schemas.microsoft.com/office/powerpoint/2010/main" val="1871243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12C928-17F7-DE4E-9412-EDED4F70C062}" type="datetimeFigureOut">
              <a:rPr lang="en-GB" smtClean="0"/>
              <a:t>10/10/2017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0E0A-A4AC-374C-B02B-BA6CA33EB919}" type="slidenum">
              <a:rPr lang="en-GB" smtClean="0"/>
              <a:t>‹#›</a:t>
            </a:fld>
            <a:endParaRPr lang="en-GB"/>
          </a:p>
        </p:txBody>
      </p:sp>
    </p:spTree>
    <p:extLst>
      <p:ext uri="{BB962C8B-B14F-4D97-AF65-F5344CB8AC3E}">
        <p14:creationId xmlns:p14="http://schemas.microsoft.com/office/powerpoint/2010/main" val="605545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12C928-17F7-DE4E-9412-EDED4F70C062}" type="datetimeFigureOut">
              <a:rPr lang="en-GB" smtClean="0"/>
              <a:t>10/10/2017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0E0A-A4AC-374C-B02B-BA6CA33EB919}" type="slidenum">
              <a:rPr lang="en-GB" smtClean="0"/>
              <a:t>‹#›</a:t>
            </a:fld>
            <a:endParaRPr lang="en-GB"/>
          </a:p>
        </p:txBody>
      </p:sp>
    </p:spTree>
    <p:extLst>
      <p:ext uri="{BB962C8B-B14F-4D97-AF65-F5344CB8AC3E}">
        <p14:creationId xmlns:p14="http://schemas.microsoft.com/office/powerpoint/2010/main" val="48477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12C928-17F7-DE4E-9412-EDED4F70C062}" type="datetimeFigureOut">
              <a:rPr lang="en-GB" smtClean="0"/>
              <a:t>10/10/2017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0E0A-A4AC-374C-B02B-BA6CA33EB919}" type="slidenum">
              <a:rPr lang="en-GB" smtClean="0"/>
              <a:t>‹#›</a:t>
            </a:fld>
            <a:endParaRPr lang="en-GB"/>
          </a:p>
        </p:txBody>
      </p:sp>
    </p:spTree>
    <p:extLst>
      <p:ext uri="{BB962C8B-B14F-4D97-AF65-F5344CB8AC3E}">
        <p14:creationId xmlns:p14="http://schemas.microsoft.com/office/powerpoint/2010/main" val="86552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12C928-17F7-DE4E-9412-EDED4F70C062}" type="datetimeFigureOut">
              <a:rPr lang="en-GB" smtClean="0"/>
              <a:t>10/10/2017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0E0A-A4AC-374C-B02B-BA6CA33EB919}" type="slidenum">
              <a:rPr lang="en-GB" smtClean="0"/>
              <a:t>‹#›</a:t>
            </a:fld>
            <a:endParaRPr lang="en-GB"/>
          </a:p>
        </p:txBody>
      </p:sp>
    </p:spTree>
    <p:extLst>
      <p:ext uri="{BB962C8B-B14F-4D97-AF65-F5344CB8AC3E}">
        <p14:creationId xmlns:p14="http://schemas.microsoft.com/office/powerpoint/2010/main" val="848615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512C928-17F7-DE4E-9412-EDED4F70C062}" type="datetimeFigureOut">
              <a:rPr lang="en-GB" smtClean="0"/>
              <a:t>10/10/2017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F0E0A-A4AC-374C-B02B-BA6CA33EB919}" type="slidenum">
              <a:rPr lang="en-GB" smtClean="0"/>
              <a:t>‹#›</a:t>
            </a:fld>
            <a:endParaRPr lang="en-GB"/>
          </a:p>
        </p:txBody>
      </p:sp>
    </p:spTree>
    <p:extLst>
      <p:ext uri="{BB962C8B-B14F-4D97-AF65-F5344CB8AC3E}">
        <p14:creationId xmlns:p14="http://schemas.microsoft.com/office/powerpoint/2010/main" val="1234581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512C928-17F7-DE4E-9412-EDED4F70C062}" type="datetimeFigureOut">
              <a:rPr lang="en-GB" smtClean="0"/>
              <a:t>10/10/2017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9F0E0A-A4AC-374C-B02B-BA6CA33EB919}" type="slidenum">
              <a:rPr lang="en-GB" smtClean="0"/>
              <a:t>‹#›</a:t>
            </a:fld>
            <a:endParaRPr lang="en-GB"/>
          </a:p>
        </p:txBody>
      </p:sp>
    </p:spTree>
    <p:extLst>
      <p:ext uri="{BB962C8B-B14F-4D97-AF65-F5344CB8AC3E}">
        <p14:creationId xmlns:p14="http://schemas.microsoft.com/office/powerpoint/2010/main" val="628693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512C928-17F7-DE4E-9412-EDED4F70C062}" type="datetimeFigureOut">
              <a:rPr lang="en-GB" smtClean="0"/>
              <a:t>10/10/2017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9F0E0A-A4AC-374C-B02B-BA6CA33EB919}" type="slidenum">
              <a:rPr lang="en-GB" smtClean="0"/>
              <a:t>‹#›</a:t>
            </a:fld>
            <a:endParaRPr lang="en-GB"/>
          </a:p>
        </p:txBody>
      </p:sp>
    </p:spTree>
    <p:extLst>
      <p:ext uri="{BB962C8B-B14F-4D97-AF65-F5344CB8AC3E}">
        <p14:creationId xmlns:p14="http://schemas.microsoft.com/office/powerpoint/2010/main" val="83088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2C928-17F7-DE4E-9412-EDED4F70C062}" type="datetimeFigureOut">
              <a:rPr lang="en-GB" smtClean="0"/>
              <a:t>10/10/2017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9F0E0A-A4AC-374C-B02B-BA6CA33EB919}" type="slidenum">
              <a:rPr lang="en-GB" smtClean="0"/>
              <a:t>‹#›</a:t>
            </a:fld>
            <a:endParaRPr lang="en-GB"/>
          </a:p>
        </p:txBody>
      </p:sp>
    </p:spTree>
    <p:extLst>
      <p:ext uri="{BB962C8B-B14F-4D97-AF65-F5344CB8AC3E}">
        <p14:creationId xmlns:p14="http://schemas.microsoft.com/office/powerpoint/2010/main" val="173458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12C928-17F7-DE4E-9412-EDED4F70C062}" type="datetimeFigureOut">
              <a:rPr lang="en-GB" smtClean="0"/>
              <a:t>10/10/2017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F0E0A-A4AC-374C-B02B-BA6CA33EB919}" type="slidenum">
              <a:rPr lang="en-GB" smtClean="0"/>
              <a:t>‹#›</a:t>
            </a:fld>
            <a:endParaRPr lang="en-GB"/>
          </a:p>
        </p:txBody>
      </p:sp>
    </p:spTree>
    <p:extLst>
      <p:ext uri="{BB962C8B-B14F-4D97-AF65-F5344CB8AC3E}">
        <p14:creationId xmlns:p14="http://schemas.microsoft.com/office/powerpoint/2010/main" val="100982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12C928-17F7-DE4E-9412-EDED4F70C062}" type="datetimeFigureOut">
              <a:rPr lang="en-GB" smtClean="0"/>
              <a:t>10/10/2017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F0E0A-A4AC-374C-B02B-BA6CA33EB919}" type="slidenum">
              <a:rPr lang="en-GB" smtClean="0"/>
              <a:t>‹#›</a:t>
            </a:fld>
            <a:endParaRPr lang="en-GB"/>
          </a:p>
        </p:txBody>
      </p:sp>
    </p:spTree>
    <p:extLst>
      <p:ext uri="{BB962C8B-B14F-4D97-AF65-F5344CB8AC3E}">
        <p14:creationId xmlns:p14="http://schemas.microsoft.com/office/powerpoint/2010/main" val="50026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2C928-17F7-DE4E-9412-EDED4F70C062}" type="datetimeFigureOut">
              <a:rPr lang="en-GB" smtClean="0"/>
              <a:t>10/10/2017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F0E0A-A4AC-374C-B02B-BA6CA33EB919}" type="slidenum">
              <a:rPr lang="en-GB" smtClean="0"/>
              <a:t>‹#›</a:t>
            </a:fld>
            <a:endParaRPr lang="en-GB"/>
          </a:p>
        </p:txBody>
      </p:sp>
    </p:spTree>
    <p:extLst>
      <p:ext uri="{BB962C8B-B14F-4D97-AF65-F5344CB8AC3E}">
        <p14:creationId xmlns:p14="http://schemas.microsoft.com/office/powerpoint/2010/main" val="1954401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rajar.co.uk)/" TargetMode="External"/><Relationship Id="rId4" Type="http://schemas.openxmlformats.org/officeDocument/2006/relationships/hyperlink" Target="http://www.barb.co.uk)/" TargetMode="External"/><Relationship Id="rId1" Type="http://schemas.openxmlformats.org/officeDocument/2006/relationships/slideLayout" Target="../slideLayouts/slideLayout2.xml"/><Relationship Id="rId2" Type="http://schemas.openxmlformats.org/officeDocument/2006/relationships/hyperlink" Target="http://www.nrs.co.uk)/"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KQ8-AkB_w70."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H9fyOFefirQ"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Audiences</a:t>
            </a:r>
            <a:endParaRPr lang="en-GB" dirty="0"/>
          </a:p>
        </p:txBody>
      </p:sp>
      <p:sp>
        <p:nvSpPr>
          <p:cNvPr id="3" name="Subtitle 2"/>
          <p:cNvSpPr>
            <a:spLocks noGrp="1"/>
          </p:cNvSpPr>
          <p:nvPr>
            <p:ph type="subTitle" idx="1"/>
          </p:nvPr>
        </p:nvSpPr>
        <p:spPr/>
        <p:txBody>
          <a:bodyPr>
            <a:normAutofit/>
          </a:bodyPr>
          <a:lstStyle/>
          <a:p>
            <a:r>
              <a:rPr lang="en-GB" sz="2800" dirty="0" smtClean="0"/>
              <a:t>L.O. – What do we need to know about audiences?</a:t>
            </a:r>
            <a:endParaRPr lang="en-GB" sz="2800" dirty="0"/>
          </a:p>
        </p:txBody>
      </p:sp>
    </p:spTree>
    <p:extLst>
      <p:ext uri="{BB962C8B-B14F-4D97-AF65-F5344CB8AC3E}">
        <p14:creationId xmlns:p14="http://schemas.microsoft.com/office/powerpoint/2010/main" val="2125547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1239" y="4037315"/>
            <a:ext cx="9144000" cy="2387600"/>
          </a:xfrm>
        </p:spPr>
        <p:txBody>
          <a:bodyPr>
            <a:normAutofit fontScale="90000"/>
          </a:bodyPr>
          <a:lstStyle/>
          <a:p>
            <a:r>
              <a:rPr lang="en-GB" dirty="0"/>
              <a:t>Len </a:t>
            </a:r>
            <a:r>
              <a:rPr lang="en-GB" dirty="0" err="1"/>
              <a:t>Ang</a:t>
            </a:r>
            <a:r>
              <a:rPr lang="en-GB" dirty="0"/>
              <a:t> (1991) stated that:</a:t>
            </a:r>
            <a:r>
              <a:rPr lang="en-GB" i="1" dirty="0"/>
              <a:t> “before companies make a product they will have an ideal audience member in mind. This is called an ‘imaginary entity’”.</a:t>
            </a:r>
            <a:r>
              <a:rPr lang="en-GB" dirty="0"/>
              <a:t/>
            </a:r>
            <a:br>
              <a:rPr lang="en-GB" dirty="0"/>
            </a:br>
            <a:endParaRPr lang="en-US" dirty="0"/>
          </a:p>
        </p:txBody>
      </p:sp>
    </p:spTree>
    <p:extLst>
      <p:ext uri="{BB962C8B-B14F-4D97-AF65-F5344CB8AC3E}">
        <p14:creationId xmlns:p14="http://schemas.microsoft.com/office/powerpoint/2010/main" val="2137410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discuss…</a:t>
            </a:r>
            <a:endParaRPr lang="en-US" dirty="0"/>
          </a:p>
        </p:txBody>
      </p:sp>
      <p:sp>
        <p:nvSpPr>
          <p:cNvPr id="3" name="Content Placeholder 2"/>
          <p:cNvSpPr>
            <a:spLocks noGrp="1"/>
          </p:cNvSpPr>
          <p:nvPr>
            <p:ph idx="1"/>
          </p:nvPr>
        </p:nvSpPr>
        <p:spPr>
          <a:xfrm>
            <a:off x="838200" y="1825625"/>
            <a:ext cx="10515600" cy="4773958"/>
          </a:xfrm>
        </p:spPr>
        <p:txBody>
          <a:bodyPr>
            <a:normAutofit/>
          </a:bodyPr>
          <a:lstStyle/>
          <a:p>
            <a:pPr marL="514350" lvl="0" indent="-514350">
              <a:buFont typeface="+mj-lt"/>
              <a:buAutoNum type="arabicPeriod"/>
            </a:pPr>
            <a:r>
              <a:rPr lang="en-GB" dirty="0"/>
              <a:t>Why would a company have an ideal audience member in mind before a product was made</a:t>
            </a:r>
            <a:r>
              <a:rPr lang="en-GB" dirty="0" smtClean="0"/>
              <a:t>?</a:t>
            </a:r>
          </a:p>
          <a:p>
            <a:pPr marL="514350" lvl="0" indent="-514350">
              <a:buFont typeface="+mj-lt"/>
              <a:buAutoNum type="arabicPeriod"/>
            </a:pPr>
            <a:endParaRPr lang="en-GB" dirty="0"/>
          </a:p>
          <a:p>
            <a:pPr marL="514350" lvl="0" indent="-514350">
              <a:buFont typeface="+mj-lt"/>
              <a:buAutoNum type="arabicPeriod"/>
            </a:pPr>
            <a:r>
              <a:rPr lang="en-GB" dirty="0"/>
              <a:t>What methods would a company use to research its audience</a:t>
            </a:r>
            <a:r>
              <a:rPr lang="en-GB" dirty="0" smtClean="0"/>
              <a:t>?</a:t>
            </a:r>
          </a:p>
          <a:p>
            <a:pPr marL="514350" lvl="0" indent="-514350">
              <a:buFont typeface="+mj-lt"/>
              <a:buAutoNum type="arabicPeriod"/>
            </a:pPr>
            <a:endParaRPr lang="en-GB" dirty="0"/>
          </a:p>
          <a:p>
            <a:pPr marL="514350" lvl="0" indent="-514350">
              <a:buFont typeface="+mj-lt"/>
              <a:buAutoNum type="arabicPeriod"/>
            </a:pPr>
            <a:r>
              <a:rPr lang="en-GB" dirty="0"/>
              <a:t>How could knowing who the ideal audience member is benefit the funding of the product</a:t>
            </a:r>
            <a:r>
              <a:rPr lang="en-GB" dirty="0" smtClean="0"/>
              <a:t>?</a:t>
            </a:r>
            <a:endParaRPr lang="en-GB" dirty="0"/>
          </a:p>
        </p:txBody>
      </p:sp>
    </p:spTree>
    <p:extLst>
      <p:ext uri="{BB962C8B-B14F-4D97-AF65-F5344CB8AC3E}">
        <p14:creationId xmlns:p14="http://schemas.microsoft.com/office/powerpoint/2010/main" val="355675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Compare the following things in a conglomerate and an independent film</a:t>
            </a:r>
            <a:endParaRPr lang="en-GB" dirty="0"/>
          </a:p>
        </p:txBody>
      </p:sp>
      <p:graphicFrame>
        <p:nvGraphicFramePr>
          <p:cNvPr id="4" name="Content Placeholder 3"/>
          <p:cNvGraphicFramePr>
            <a:graphicFrameLocks noGrp="1"/>
          </p:cNvGraphicFramePr>
          <p:nvPr>
            <p:ph idx="1"/>
            <p:extLst/>
          </p:nvPr>
        </p:nvGraphicFramePr>
        <p:xfrm>
          <a:off x="838200" y="1825625"/>
          <a:ext cx="10515600" cy="4464630"/>
        </p:xfrm>
        <a:graphic>
          <a:graphicData uri="http://schemas.openxmlformats.org/drawingml/2006/table">
            <a:tbl>
              <a:tblPr firstRow="1" bandRow="1">
                <a:tableStyleId>{5C22544A-7EE6-4342-B048-85BDC9FD1C3A}</a:tableStyleId>
              </a:tblPr>
              <a:tblGrid>
                <a:gridCol w="2014182"/>
                <a:gridCol w="4230806"/>
                <a:gridCol w="4270612"/>
              </a:tblGrid>
              <a:tr h="637425">
                <a:tc>
                  <a:txBody>
                    <a:bodyPr/>
                    <a:lstStyle/>
                    <a:p>
                      <a:endParaRPr lang="en-GB" dirty="0"/>
                    </a:p>
                  </a:txBody>
                  <a:tcPr/>
                </a:tc>
                <a:tc>
                  <a:txBody>
                    <a:bodyPr/>
                    <a:lstStyle/>
                    <a:p>
                      <a:r>
                        <a:rPr lang="en-GB" dirty="0" smtClean="0"/>
                        <a:t>Conglomerate  - Sony</a:t>
                      </a:r>
                      <a:r>
                        <a:rPr lang="en-GB" baseline="0" dirty="0" smtClean="0"/>
                        <a:t> Pictures</a:t>
                      </a:r>
                    </a:p>
                    <a:p>
                      <a:r>
                        <a:rPr lang="en-GB" baseline="0" dirty="0" smtClean="0"/>
                        <a:t>Casino Royale</a:t>
                      </a:r>
                      <a:endParaRPr lang="en-GB" dirty="0"/>
                    </a:p>
                  </a:txBody>
                  <a:tcPr/>
                </a:tc>
                <a:tc>
                  <a:txBody>
                    <a:bodyPr/>
                    <a:lstStyle/>
                    <a:p>
                      <a:r>
                        <a:rPr lang="en-GB" dirty="0" smtClean="0"/>
                        <a:t>Independent</a:t>
                      </a:r>
                      <a:r>
                        <a:rPr lang="en-GB" baseline="0" dirty="0" smtClean="0"/>
                        <a:t> – Warp Film</a:t>
                      </a:r>
                    </a:p>
                    <a:p>
                      <a:r>
                        <a:rPr lang="en-GB" dirty="0" smtClean="0"/>
                        <a:t>This is England</a:t>
                      </a:r>
                      <a:endParaRPr lang="en-GB" dirty="0"/>
                    </a:p>
                  </a:txBody>
                  <a:tcPr/>
                </a:tc>
              </a:tr>
              <a:tr h="637425">
                <a:tc>
                  <a:txBody>
                    <a:bodyPr/>
                    <a:lstStyle/>
                    <a:p>
                      <a:r>
                        <a:rPr lang="en-GB" dirty="0" smtClean="0"/>
                        <a:t>Characters</a:t>
                      </a:r>
                      <a:endParaRPr lang="en-GB" dirty="0"/>
                    </a:p>
                  </a:txBody>
                  <a:tcPr/>
                </a:tc>
                <a:tc>
                  <a:txBody>
                    <a:bodyPr/>
                    <a:lstStyle/>
                    <a:p>
                      <a:endParaRPr lang="en-GB"/>
                    </a:p>
                  </a:txBody>
                  <a:tcPr/>
                </a:tc>
                <a:tc>
                  <a:txBody>
                    <a:bodyPr/>
                    <a:lstStyle/>
                    <a:p>
                      <a:endParaRPr lang="en-GB"/>
                    </a:p>
                  </a:txBody>
                  <a:tcPr/>
                </a:tc>
              </a:tr>
              <a:tr h="637425">
                <a:tc>
                  <a:txBody>
                    <a:bodyPr/>
                    <a:lstStyle/>
                    <a:p>
                      <a:r>
                        <a:rPr lang="en-GB" dirty="0" smtClean="0"/>
                        <a:t>Locations</a:t>
                      </a:r>
                      <a:endParaRPr lang="en-GB" dirty="0"/>
                    </a:p>
                  </a:txBody>
                  <a:tcPr/>
                </a:tc>
                <a:tc>
                  <a:txBody>
                    <a:bodyPr/>
                    <a:lstStyle/>
                    <a:p>
                      <a:endParaRPr lang="en-GB" dirty="0"/>
                    </a:p>
                  </a:txBody>
                  <a:tcPr/>
                </a:tc>
                <a:tc>
                  <a:txBody>
                    <a:bodyPr/>
                    <a:lstStyle/>
                    <a:p>
                      <a:endParaRPr lang="en-GB"/>
                    </a:p>
                  </a:txBody>
                  <a:tcPr/>
                </a:tc>
              </a:tr>
              <a:tr h="637425">
                <a:tc>
                  <a:txBody>
                    <a:bodyPr/>
                    <a:lstStyle/>
                    <a:p>
                      <a:r>
                        <a:rPr lang="en-GB" dirty="0" smtClean="0"/>
                        <a:t>Actors</a:t>
                      </a:r>
                      <a:endParaRPr lang="en-GB" dirty="0"/>
                    </a:p>
                  </a:txBody>
                  <a:tcPr/>
                </a:tc>
                <a:tc>
                  <a:txBody>
                    <a:bodyPr/>
                    <a:lstStyle/>
                    <a:p>
                      <a:endParaRPr lang="en-GB"/>
                    </a:p>
                  </a:txBody>
                  <a:tcPr/>
                </a:tc>
                <a:tc>
                  <a:txBody>
                    <a:bodyPr/>
                    <a:lstStyle/>
                    <a:p>
                      <a:endParaRPr lang="en-GB"/>
                    </a:p>
                  </a:txBody>
                  <a:tcPr/>
                </a:tc>
              </a:tr>
              <a:tr h="637425">
                <a:tc>
                  <a:txBody>
                    <a:bodyPr/>
                    <a:lstStyle/>
                    <a:p>
                      <a:r>
                        <a:rPr lang="en-GB" dirty="0" smtClean="0"/>
                        <a:t>Themes</a:t>
                      </a:r>
                      <a:endParaRPr lang="en-GB" dirty="0"/>
                    </a:p>
                  </a:txBody>
                  <a:tcPr/>
                </a:tc>
                <a:tc>
                  <a:txBody>
                    <a:bodyPr/>
                    <a:lstStyle/>
                    <a:p>
                      <a:endParaRPr lang="en-GB"/>
                    </a:p>
                  </a:txBody>
                  <a:tcPr/>
                </a:tc>
                <a:tc>
                  <a:txBody>
                    <a:bodyPr/>
                    <a:lstStyle/>
                    <a:p>
                      <a:endParaRPr lang="en-GB"/>
                    </a:p>
                  </a:txBody>
                  <a:tcPr/>
                </a:tc>
              </a:tr>
              <a:tr h="637425">
                <a:tc>
                  <a:txBody>
                    <a:bodyPr/>
                    <a:lstStyle/>
                    <a:p>
                      <a:r>
                        <a:rPr lang="en-GB" dirty="0" smtClean="0"/>
                        <a:t>Target</a:t>
                      </a:r>
                      <a:r>
                        <a:rPr lang="en-GB" baseline="0" dirty="0" smtClean="0"/>
                        <a:t> audience</a:t>
                      </a:r>
                      <a:endParaRPr lang="en-GB" dirty="0"/>
                    </a:p>
                  </a:txBody>
                  <a:tcPr/>
                </a:tc>
                <a:tc>
                  <a:txBody>
                    <a:bodyPr/>
                    <a:lstStyle/>
                    <a:p>
                      <a:endParaRPr lang="en-GB"/>
                    </a:p>
                  </a:txBody>
                  <a:tcPr/>
                </a:tc>
                <a:tc>
                  <a:txBody>
                    <a:bodyPr/>
                    <a:lstStyle/>
                    <a:p>
                      <a:endParaRPr lang="en-GB" dirty="0"/>
                    </a:p>
                  </a:txBody>
                  <a:tcPr/>
                </a:tc>
              </a:tr>
              <a:tr h="637425">
                <a:tc>
                  <a:txBody>
                    <a:bodyPr/>
                    <a:lstStyle/>
                    <a:p>
                      <a:r>
                        <a:rPr lang="en-GB" dirty="0" smtClean="0"/>
                        <a:t>Budget and Profit</a:t>
                      </a:r>
                      <a:endParaRPr lang="en-GB" dirty="0"/>
                    </a:p>
                  </a:txBody>
                  <a:tcPr/>
                </a:tc>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1387559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Audience Profiling</a:t>
            </a:r>
            <a:endParaRPr lang="en-GB" dirty="0"/>
          </a:p>
        </p:txBody>
      </p:sp>
      <p:sp>
        <p:nvSpPr>
          <p:cNvPr id="5" name="Subtitle 4"/>
          <p:cNvSpPr>
            <a:spLocks noGrp="1"/>
          </p:cNvSpPr>
          <p:nvPr>
            <p:ph type="subTitle" idx="1"/>
          </p:nvPr>
        </p:nvSpPr>
        <p:spPr/>
        <p:txBody>
          <a:bodyPr>
            <a:normAutofit/>
          </a:bodyPr>
          <a:lstStyle/>
          <a:p>
            <a:r>
              <a:rPr lang="en-GB" sz="2800" dirty="0" smtClean="0"/>
              <a:t>L.O. – How are audiences profiled by media companies?</a:t>
            </a:r>
            <a:endParaRPr lang="en-GB" sz="2800" dirty="0"/>
          </a:p>
        </p:txBody>
      </p:sp>
    </p:spTree>
    <p:extLst>
      <p:ext uri="{BB962C8B-B14F-4D97-AF65-F5344CB8AC3E}">
        <p14:creationId xmlns:p14="http://schemas.microsoft.com/office/powerpoint/2010/main" val="1176597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Profiling audiences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media companies continually use market research to monitor audiences of their product</a:t>
            </a:r>
          </a:p>
          <a:p>
            <a:endParaRPr lang="en-GB" dirty="0"/>
          </a:p>
          <a:p>
            <a:r>
              <a:rPr lang="en-GB" dirty="0" smtClean="0"/>
              <a:t>companies, such as </a:t>
            </a:r>
            <a:r>
              <a:rPr lang="en-GB" b="1" dirty="0" smtClean="0"/>
              <a:t>NRS</a:t>
            </a:r>
            <a:r>
              <a:rPr lang="en-GB" dirty="0" smtClean="0"/>
              <a:t>, </a:t>
            </a:r>
            <a:r>
              <a:rPr lang="en-GB" b="1" dirty="0" smtClean="0"/>
              <a:t>RAJAR</a:t>
            </a:r>
            <a:r>
              <a:rPr lang="en-GB" dirty="0" smtClean="0"/>
              <a:t> and </a:t>
            </a:r>
            <a:r>
              <a:rPr lang="en-GB" b="1" dirty="0" smtClean="0"/>
              <a:t>BARB</a:t>
            </a:r>
            <a:r>
              <a:rPr lang="en-GB" dirty="0" smtClean="0"/>
              <a:t> undertake this research for media organisations</a:t>
            </a:r>
          </a:p>
          <a:p>
            <a:endParaRPr lang="en-GB" dirty="0"/>
          </a:p>
          <a:p>
            <a:r>
              <a:rPr lang="en-GB" dirty="0" smtClean="0"/>
              <a:t>they offer vital information about the </a:t>
            </a:r>
            <a:r>
              <a:rPr lang="en-GB" b="1" dirty="0" smtClean="0"/>
              <a:t>demographic</a:t>
            </a:r>
            <a:r>
              <a:rPr lang="en-GB" dirty="0" smtClean="0"/>
              <a:t> profile of the average audience</a:t>
            </a:r>
          </a:p>
          <a:p>
            <a:endParaRPr lang="en-GB" dirty="0"/>
          </a:p>
          <a:p>
            <a:r>
              <a:rPr lang="en-GB" dirty="0" smtClean="0"/>
              <a:t>this information helps understand an audience and is helpful to potential advertisers</a:t>
            </a:r>
            <a:endParaRPr lang="en-GB" dirty="0"/>
          </a:p>
        </p:txBody>
      </p:sp>
    </p:spTree>
    <p:extLst>
      <p:ext uri="{BB962C8B-B14F-4D97-AF65-F5344CB8AC3E}">
        <p14:creationId xmlns:p14="http://schemas.microsoft.com/office/powerpoint/2010/main" val="1178894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Definitions (you must learn the acronyms and what they stand for</a:t>
            </a:r>
            <a:r>
              <a:rPr lang="is-IS" dirty="0" smtClean="0"/>
              <a:t>…there will be a test!)</a:t>
            </a:r>
            <a:endParaRPr lang="en-GB" dirty="0"/>
          </a:p>
        </p:txBody>
      </p:sp>
      <p:sp>
        <p:nvSpPr>
          <p:cNvPr id="3" name="Content Placeholder 2"/>
          <p:cNvSpPr>
            <a:spLocks noGrp="1"/>
          </p:cNvSpPr>
          <p:nvPr>
            <p:ph idx="1"/>
          </p:nvPr>
        </p:nvSpPr>
        <p:spPr/>
        <p:txBody>
          <a:bodyPr>
            <a:normAutofit lnSpcReduction="10000"/>
          </a:bodyPr>
          <a:lstStyle/>
          <a:p>
            <a:r>
              <a:rPr lang="en-GB" b="1" dirty="0" smtClean="0"/>
              <a:t>NRS</a:t>
            </a:r>
            <a:r>
              <a:rPr lang="en-GB" dirty="0" smtClean="0"/>
              <a:t> – National Readership Survey (</a:t>
            </a:r>
            <a:r>
              <a:rPr lang="en-GB" dirty="0" smtClean="0">
                <a:hlinkClick r:id="rId2"/>
              </a:rPr>
              <a:t>www.nrs.co.uk)</a:t>
            </a:r>
            <a:endParaRPr lang="en-GB" dirty="0" smtClean="0"/>
          </a:p>
          <a:p>
            <a:endParaRPr lang="en-GB" dirty="0"/>
          </a:p>
          <a:p>
            <a:r>
              <a:rPr lang="en-GB" b="1" dirty="0" smtClean="0"/>
              <a:t>RAJAR</a:t>
            </a:r>
            <a:r>
              <a:rPr lang="en-GB" dirty="0" smtClean="0"/>
              <a:t> – Radio Joint Audience Research (</a:t>
            </a:r>
            <a:r>
              <a:rPr lang="en-GB" dirty="0" smtClean="0">
                <a:hlinkClick r:id="rId3"/>
              </a:rPr>
              <a:t>www.rajar.co.uk)</a:t>
            </a:r>
            <a:endParaRPr lang="en-GB" dirty="0" smtClean="0"/>
          </a:p>
          <a:p>
            <a:endParaRPr lang="en-GB" dirty="0"/>
          </a:p>
          <a:p>
            <a:r>
              <a:rPr lang="en-GB" b="1" dirty="0" smtClean="0"/>
              <a:t>BARB</a:t>
            </a:r>
            <a:r>
              <a:rPr lang="en-GB" dirty="0" smtClean="0"/>
              <a:t> – Broadcasters’ Audience Research Board (</a:t>
            </a:r>
            <a:r>
              <a:rPr lang="en-GB" dirty="0" smtClean="0">
                <a:hlinkClick r:id="rId4"/>
              </a:rPr>
              <a:t>www.barb.co.uk)</a:t>
            </a:r>
            <a:endParaRPr lang="en-GB" dirty="0" smtClean="0"/>
          </a:p>
          <a:p>
            <a:endParaRPr lang="en-GB" dirty="0"/>
          </a:p>
          <a:p>
            <a:r>
              <a:rPr lang="en-GB" b="1" dirty="0" smtClean="0"/>
              <a:t>Demographics</a:t>
            </a:r>
            <a:r>
              <a:rPr lang="en-GB" dirty="0" smtClean="0"/>
              <a:t> – when media producers study the breakdown of their target audiences based </a:t>
            </a:r>
            <a:r>
              <a:rPr lang="en-GB" smtClean="0"/>
              <a:t>on </a:t>
            </a:r>
            <a:r>
              <a:rPr lang="en-GB" smtClean="0"/>
              <a:t>variables </a:t>
            </a:r>
            <a:r>
              <a:rPr lang="en-GB" dirty="0" smtClean="0"/>
              <a:t>in age, ethnicity, gender, economic status or class, level of education, hobbies and interests and lifestyle choices</a:t>
            </a:r>
          </a:p>
          <a:p>
            <a:endParaRPr lang="en-GB" dirty="0"/>
          </a:p>
          <a:p>
            <a:endParaRPr lang="en-GB" dirty="0"/>
          </a:p>
        </p:txBody>
      </p:sp>
    </p:spTree>
    <p:extLst>
      <p:ext uri="{BB962C8B-B14F-4D97-AF65-F5344CB8AC3E}">
        <p14:creationId xmlns:p14="http://schemas.microsoft.com/office/powerpoint/2010/main" val="341659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task:</a:t>
            </a:r>
            <a:endParaRPr lang="en-GB" dirty="0"/>
          </a:p>
        </p:txBody>
      </p:sp>
      <p:sp>
        <p:nvSpPr>
          <p:cNvPr id="3" name="Content Placeholder 2"/>
          <p:cNvSpPr>
            <a:spLocks noGrp="1"/>
          </p:cNvSpPr>
          <p:nvPr>
            <p:ph idx="1"/>
          </p:nvPr>
        </p:nvSpPr>
        <p:spPr/>
        <p:txBody>
          <a:bodyPr/>
          <a:lstStyle/>
          <a:p>
            <a:r>
              <a:rPr lang="en-GB" dirty="0" smtClean="0"/>
              <a:t>You will get into three groups and will be assigned one of the media companies that investigate audiences for the media industry</a:t>
            </a:r>
          </a:p>
          <a:p>
            <a:endParaRPr lang="en-GB" dirty="0"/>
          </a:p>
          <a:p>
            <a:r>
              <a:rPr lang="en-GB" dirty="0" smtClean="0"/>
              <a:t>You will create a </a:t>
            </a:r>
            <a:r>
              <a:rPr lang="en-GB" b="1" dirty="0" smtClean="0"/>
              <a:t>detailed </a:t>
            </a:r>
            <a:r>
              <a:rPr lang="en-GB" dirty="0" smtClean="0"/>
              <a:t>PowerPoint presentation (this will be shared with others in the group) on your assigned company and will present your findings to the group</a:t>
            </a:r>
          </a:p>
        </p:txBody>
      </p:sp>
    </p:spTree>
    <p:extLst>
      <p:ext uri="{BB962C8B-B14F-4D97-AF65-F5344CB8AC3E}">
        <p14:creationId xmlns:p14="http://schemas.microsoft.com/office/powerpoint/2010/main" val="1710973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NRS, RAJAR and BARB</a:t>
            </a:r>
            <a:endParaRPr lang="en-GB" dirty="0"/>
          </a:p>
        </p:txBody>
      </p:sp>
      <p:sp>
        <p:nvSpPr>
          <p:cNvPr id="3" name="Content Placeholder 2"/>
          <p:cNvSpPr>
            <a:spLocks noGrp="1"/>
          </p:cNvSpPr>
          <p:nvPr>
            <p:ph idx="1"/>
          </p:nvPr>
        </p:nvSpPr>
        <p:spPr/>
        <p:txBody>
          <a:bodyPr>
            <a:normAutofit/>
          </a:bodyPr>
          <a:lstStyle/>
          <a:p>
            <a:endParaRPr lang="en-GB" dirty="0"/>
          </a:p>
          <a:p>
            <a:r>
              <a:rPr lang="en-GB" dirty="0"/>
              <a:t>What do the letters in your chosen company’s name stand for? </a:t>
            </a:r>
          </a:p>
          <a:p>
            <a:r>
              <a:rPr lang="en-GB" dirty="0"/>
              <a:t>Which industries does your company provide audience research for? </a:t>
            </a:r>
          </a:p>
          <a:p>
            <a:r>
              <a:rPr lang="en-GB" dirty="0"/>
              <a:t>How does it conduct audience research? Give examples of its methods. </a:t>
            </a:r>
          </a:p>
          <a:p>
            <a:r>
              <a:rPr lang="en-GB" dirty="0"/>
              <a:t>What audience demographics (categories) are included? </a:t>
            </a:r>
          </a:p>
          <a:p>
            <a:r>
              <a:rPr lang="en-GB" dirty="0"/>
              <a:t>Give an example of one of the company’s most popular products based on your findings. </a:t>
            </a:r>
          </a:p>
          <a:p>
            <a:r>
              <a:rPr lang="en-GB" dirty="0"/>
              <a:t>Why do you think this product is popular? </a:t>
            </a:r>
          </a:p>
          <a:p>
            <a:pPr marL="0" indent="0">
              <a:buNone/>
            </a:pPr>
            <a:endParaRPr lang="en-GB" dirty="0"/>
          </a:p>
        </p:txBody>
      </p:sp>
    </p:spTree>
    <p:extLst>
      <p:ext uri="{BB962C8B-B14F-4D97-AF65-F5344CB8AC3E}">
        <p14:creationId xmlns:p14="http://schemas.microsoft.com/office/powerpoint/2010/main" val="11793246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Uses and gratifications theory</a:t>
            </a:r>
            <a:endParaRPr lang="en-GB" dirty="0"/>
          </a:p>
        </p:txBody>
      </p:sp>
      <p:sp>
        <p:nvSpPr>
          <p:cNvPr id="5" name="Subtitle 4"/>
          <p:cNvSpPr>
            <a:spLocks noGrp="1"/>
          </p:cNvSpPr>
          <p:nvPr>
            <p:ph type="subTitle" idx="1"/>
          </p:nvPr>
        </p:nvSpPr>
        <p:spPr/>
        <p:txBody>
          <a:bodyPr>
            <a:normAutofit/>
          </a:bodyPr>
          <a:lstStyle/>
          <a:p>
            <a:r>
              <a:rPr lang="en-GB" sz="2800" dirty="0" smtClean="0"/>
              <a:t>This theory offers an insight into why audiences use and interact with media products</a:t>
            </a:r>
            <a:endParaRPr lang="en-GB" sz="2800" dirty="0"/>
          </a:p>
        </p:txBody>
      </p:sp>
    </p:spTree>
    <p:extLst>
      <p:ext uri="{BB962C8B-B14F-4D97-AF65-F5344CB8AC3E}">
        <p14:creationId xmlns:p14="http://schemas.microsoft.com/office/powerpoint/2010/main" val="1783369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Denis </a:t>
            </a:r>
            <a:r>
              <a:rPr lang="en-GB" dirty="0" err="1" smtClean="0"/>
              <a:t>McQuail</a:t>
            </a:r>
            <a:r>
              <a:rPr lang="en-GB" dirty="0" smtClean="0"/>
              <a:t> (1987) discussed four theoretical audience pleasures: </a:t>
            </a:r>
            <a:br>
              <a:rPr lang="en-GB" dirty="0" smtClean="0"/>
            </a:br>
            <a:endParaRPr lang="en-GB" dirty="0"/>
          </a:p>
        </p:txBody>
      </p:sp>
      <p:sp>
        <p:nvSpPr>
          <p:cNvPr id="3" name="Content Placeholder 2"/>
          <p:cNvSpPr>
            <a:spLocks noGrp="1"/>
          </p:cNvSpPr>
          <p:nvPr>
            <p:ph idx="1"/>
          </p:nvPr>
        </p:nvSpPr>
        <p:spPr/>
        <p:txBody>
          <a:bodyPr/>
          <a:lstStyle/>
          <a:p>
            <a:r>
              <a:rPr lang="en-GB" sz="3200" b="1" dirty="0" smtClean="0"/>
              <a:t>Escapism </a:t>
            </a:r>
            <a:r>
              <a:rPr lang="en-GB" sz="3200" dirty="0"/>
              <a:t>– escape from reality. </a:t>
            </a:r>
          </a:p>
          <a:p>
            <a:r>
              <a:rPr lang="en-GB" sz="3200" b="1" dirty="0"/>
              <a:t>Surveillance </a:t>
            </a:r>
            <a:r>
              <a:rPr lang="en-GB" sz="3200" dirty="0"/>
              <a:t>– find out information. </a:t>
            </a:r>
          </a:p>
          <a:p>
            <a:r>
              <a:rPr lang="en-GB" sz="3200" b="1" dirty="0"/>
              <a:t>Personal relationships </a:t>
            </a:r>
            <a:r>
              <a:rPr lang="en-GB" sz="3200" dirty="0"/>
              <a:t>– create conversations and discussions with others. </a:t>
            </a:r>
          </a:p>
          <a:p>
            <a:r>
              <a:rPr lang="en-GB" sz="3200" b="1" dirty="0"/>
              <a:t>Personal identity </a:t>
            </a:r>
            <a:r>
              <a:rPr lang="en-GB" sz="3200" dirty="0"/>
              <a:t>– to help to create your own identity/image. </a:t>
            </a:r>
          </a:p>
          <a:p>
            <a:pPr marL="0" indent="0">
              <a:buNone/>
            </a:pP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653824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definitions</a:t>
            </a:r>
            <a:r>
              <a:rPr lang="is-IS" dirty="0" smtClean="0"/>
              <a:t>…</a:t>
            </a:r>
            <a:endParaRPr lang="en-GB" dirty="0"/>
          </a:p>
        </p:txBody>
      </p:sp>
      <p:sp>
        <p:nvSpPr>
          <p:cNvPr id="3" name="Content Placeholder 2"/>
          <p:cNvSpPr>
            <a:spLocks noGrp="1"/>
          </p:cNvSpPr>
          <p:nvPr>
            <p:ph idx="1"/>
          </p:nvPr>
        </p:nvSpPr>
        <p:spPr/>
        <p:txBody>
          <a:bodyPr/>
          <a:lstStyle/>
          <a:p>
            <a:r>
              <a:rPr lang="en-GB" b="1" dirty="0" smtClean="0"/>
              <a:t>mainstream audience </a:t>
            </a:r>
            <a:r>
              <a:rPr lang="en-GB" dirty="0" smtClean="0"/>
              <a:t>(sometimes referred to as </a:t>
            </a:r>
            <a:r>
              <a:rPr lang="en-GB" b="1" dirty="0" smtClean="0"/>
              <a:t>mass audience</a:t>
            </a:r>
            <a:r>
              <a:rPr lang="en-GB" dirty="0" smtClean="0"/>
              <a:t>) – an audience that consumes a product that appeals to a wide range of age groups and cultures</a:t>
            </a:r>
          </a:p>
          <a:p>
            <a:endParaRPr lang="en-GB" dirty="0"/>
          </a:p>
          <a:p>
            <a:r>
              <a:rPr lang="en-GB" b="1" dirty="0" smtClean="0"/>
              <a:t>niche audience</a:t>
            </a:r>
            <a:r>
              <a:rPr lang="en-GB" dirty="0" smtClean="0"/>
              <a:t> – the audience of specialist interest media product that may only appeal to a small number of people or those that fall within a specific demographic profile (age, ethnicity, gender etc.)</a:t>
            </a:r>
          </a:p>
          <a:p>
            <a:endParaRPr lang="en-GB" b="1" dirty="0"/>
          </a:p>
          <a:p>
            <a:endParaRPr lang="en-GB" b="1" dirty="0"/>
          </a:p>
        </p:txBody>
      </p:sp>
    </p:spTree>
    <p:extLst>
      <p:ext uri="{BB962C8B-B14F-4D97-AF65-F5344CB8AC3E}">
        <p14:creationId xmlns:p14="http://schemas.microsoft.com/office/powerpoint/2010/main" val="1022850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Watch the clip</a:t>
            </a:r>
            <a:endParaRPr lang="en-GB" dirty="0"/>
          </a:p>
        </p:txBody>
      </p:sp>
      <p:sp>
        <p:nvSpPr>
          <p:cNvPr id="3" name="Content Placeholder 2"/>
          <p:cNvSpPr>
            <a:spLocks noGrp="1"/>
          </p:cNvSpPr>
          <p:nvPr>
            <p:ph idx="1"/>
          </p:nvPr>
        </p:nvSpPr>
        <p:spPr/>
        <p:txBody>
          <a:bodyPr/>
          <a:lstStyle/>
          <a:p>
            <a:r>
              <a:rPr lang="en-GB" sz="3200" dirty="0" smtClean="0">
                <a:hlinkClick r:id="rId2"/>
              </a:rPr>
              <a:t>Hollyoaks</a:t>
            </a:r>
            <a:endParaRPr lang="en-GB" sz="3200" dirty="0" smtClean="0"/>
          </a:p>
          <a:p>
            <a:endParaRPr lang="en-GB" sz="3200" dirty="0"/>
          </a:p>
          <a:p>
            <a:endParaRPr lang="en-GB" sz="3200" dirty="0" smtClean="0"/>
          </a:p>
          <a:p>
            <a:pPr marL="0" indent="0">
              <a:buNone/>
            </a:pPr>
            <a:r>
              <a:rPr lang="en-GB" sz="3200" dirty="0" smtClean="0"/>
              <a:t>Why would audiences watch this? Refer to the uses and gratifications theory.</a:t>
            </a:r>
          </a:p>
          <a:p>
            <a:pPr marL="0" indent="0">
              <a:buNone/>
            </a:pPr>
            <a:endParaRPr lang="en-GB" sz="3200" dirty="0"/>
          </a:p>
          <a:p>
            <a:pPr marL="0" indent="0">
              <a:buNone/>
            </a:pPr>
            <a:r>
              <a:rPr lang="en-GB" sz="3200" dirty="0" smtClean="0"/>
              <a:t>What are the additional bonuses from tackling controversial issues/themes like this?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51978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GB" dirty="0"/>
          </a:p>
          <a:p>
            <a:pPr algn="ctr"/>
            <a:endParaRPr lang="en-GB" dirty="0" smtClean="0"/>
          </a:p>
          <a:p>
            <a:pPr marL="0" indent="0" algn="ctr">
              <a:buNone/>
            </a:pPr>
            <a:r>
              <a:rPr lang="en-GB" sz="3600" dirty="0" smtClean="0"/>
              <a:t>Watch this clip of </a:t>
            </a:r>
            <a:r>
              <a:rPr lang="en-GB" sz="3600" dirty="0" smtClean="0">
                <a:hlinkClick r:id="rId2"/>
              </a:rPr>
              <a:t>Casino Royale</a:t>
            </a:r>
            <a:r>
              <a:rPr lang="en-GB" sz="3600" dirty="0" smtClean="0"/>
              <a:t>.  Write a quick explanation of each of the uses and gratifications and how they link to the clip.</a:t>
            </a:r>
          </a:p>
        </p:txBody>
      </p:sp>
      <p:sp>
        <p:nvSpPr>
          <p:cNvPr id="4" name="Title 3"/>
          <p:cNvSpPr>
            <a:spLocks noGrp="1"/>
          </p:cNvSpPr>
          <p:nvPr>
            <p:ph type="title"/>
          </p:nvPr>
        </p:nvSpPr>
        <p:spPr/>
        <p:txBody>
          <a:bodyPr/>
          <a:lstStyle/>
          <a:p>
            <a:endParaRPr lang="en-GB"/>
          </a:p>
        </p:txBody>
      </p:sp>
    </p:spTree>
    <p:extLst>
      <p:ext uri="{BB962C8B-B14F-4D97-AF65-F5344CB8AC3E}">
        <p14:creationId xmlns:p14="http://schemas.microsoft.com/office/powerpoint/2010/main" val="941736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5190" y="2788995"/>
            <a:ext cx="2521566" cy="3789239"/>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3631" y="377764"/>
            <a:ext cx="2143125" cy="214312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90231" y="3502106"/>
            <a:ext cx="4786304" cy="268033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79788" y="3109923"/>
            <a:ext cx="2227922" cy="3147382"/>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66481" y="433869"/>
            <a:ext cx="2381250" cy="2381250"/>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27683" y="220930"/>
            <a:ext cx="3549142" cy="2685065"/>
          </a:xfrm>
          <a:prstGeom prst="rect">
            <a:avLst/>
          </a:prstGeom>
        </p:spPr>
      </p:pic>
      <p:sp>
        <p:nvSpPr>
          <p:cNvPr id="10" name="Rectangle 9"/>
          <p:cNvSpPr/>
          <p:nvPr/>
        </p:nvSpPr>
        <p:spPr>
          <a:xfrm rot="20139179">
            <a:off x="1213654" y="987661"/>
            <a:ext cx="1864613"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dirty="0" smtClean="0">
                <a:ln/>
                <a:solidFill>
                  <a:schemeClr val="accent4"/>
                </a:solidFill>
              </a:rPr>
              <a:t>MASS</a:t>
            </a:r>
          </a:p>
        </p:txBody>
      </p:sp>
      <p:sp>
        <p:nvSpPr>
          <p:cNvPr id="11" name="Rectangle 10"/>
          <p:cNvSpPr/>
          <p:nvPr/>
        </p:nvSpPr>
        <p:spPr>
          <a:xfrm rot="20046768">
            <a:off x="5259985" y="4288274"/>
            <a:ext cx="2238113" cy="110799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6600" b="1" dirty="0" smtClean="0">
                <a:ln/>
                <a:solidFill>
                  <a:schemeClr val="accent4"/>
                </a:solidFill>
              </a:rPr>
              <a:t>MASS</a:t>
            </a:r>
          </a:p>
        </p:txBody>
      </p:sp>
      <p:sp>
        <p:nvSpPr>
          <p:cNvPr id="12" name="Rectangle 11"/>
          <p:cNvSpPr/>
          <p:nvPr/>
        </p:nvSpPr>
        <p:spPr>
          <a:xfrm rot="1525605">
            <a:off x="8309723" y="1162829"/>
            <a:ext cx="1968809"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dirty="0" smtClean="0">
                <a:ln/>
                <a:solidFill>
                  <a:srgbClr val="FF0000"/>
                </a:solidFill>
              </a:rPr>
              <a:t>NICHE</a:t>
            </a:r>
          </a:p>
        </p:txBody>
      </p:sp>
      <p:sp>
        <p:nvSpPr>
          <p:cNvPr id="13" name="Rectangle 12"/>
          <p:cNvSpPr/>
          <p:nvPr/>
        </p:nvSpPr>
        <p:spPr>
          <a:xfrm rot="1525605">
            <a:off x="868854" y="3261568"/>
            <a:ext cx="186461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dirty="0" smtClean="0">
                <a:ln/>
                <a:solidFill>
                  <a:schemeClr val="accent4"/>
                </a:solidFill>
              </a:rPr>
              <a:t>MASS</a:t>
            </a:r>
          </a:p>
        </p:txBody>
      </p:sp>
      <p:sp>
        <p:nvSpPr>
          <p:cNvPr id="14" name="Rectangle 13"/>
          <p:cNvSpPr/>
          <p:nvPr/>
        </p:nvSpPr>
        <p:spPr>
          <a:xfrm rot="1525605">
            <a:off x="9349942" y="3828204"/>
            <a:ext cx="1968809"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dirty="0" smtClean="0">
                <a:ln/>
                <a:solidFill>
                  <a:srgbClr val="FF0000"/>
                </a:solidFill>
              </a:rPr>
              <a:t>NICHE</a:t>
            </a:r>
          </a:p>
        </p:txBody>
      </p:sp>
      <p:sp>
        <p:nvSpPr>
          <p:cNvPr id="15" name="Rectangle 14"/>
          <p:cNvSpPr/>
          <p:nvPr/>
        </p:nvSpPr>
        <p:spPr>
          <a:xfrm rot="1525605">
            <a:off x="4568268" y="850830"/>
            <a:ext cx="1968809"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dirty="0" smtClean="0">
                <a:ln/>
                <a:solidFill>
                  <a:srgbClr val="FF0000"/>
                </a:solidFill>
              </a:rPr>
              <a:t>NICHE</a:t>
            </a:r>
          </a:p>
        </p:txBody>
      </p:sp>
    </p:spTree>
    <p:extLst>
      <p:ext uri="{BB962C8B-B14F-4D97-AF65-F5344CB8AC3E}">
        <p14:creationId xmlns:p14="http://schemas.microsoft.com/office/powerpoint/2010/main" val="77034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lots of ways of segmenting an audience – some are more useful than others</a:t>
            </a:r>
            <a:endParaRPr lang="en-US" dirty="0"/>
          </a:p>
        </p:txBody>
      </p:sp>
      <p:pic>
        <p:nvPicPr>
          <p:cNvPr id="6" name="Picture 5" descr="Unknown.jpg"/>
          <p:cNvPicPr>
            <a:picLocks noChangeAspect="1"/>
          </p:cNvPicPr>
          <p:nvPr/>
        </p:nvPicPr>
        <p:blipFill rotWithShape="1">
          <a:blip r:embed="rId2">
            <a:extLst>
              <a:ext uri="{28A0092B-C50C-407E-A947-70E740481C1C}">
                <a14:useLocalDpi xmlns:a14="http://schemas.microsoft.com/office/drawing/2010/main" val="0"/>
              </a:ext>
            </a:extLst>
          </a:blip>
          <a:srcRect b="6781"/>
          <a:stretch/>
        </p:blipFill>
        <p:spPr>
          <a:xfrm>
            <a:off x="2184466" y="1530879"/>
            <a:ext cx="5345188" cy="5327121"/>
          </a:xfrm>
          <a:prstGeom prst="rect">
            <a:avLst/>
          </a:prstGeom>
        </p:spPr>
      </p:pic>
      <p:sp>
        <p:nvSpPr>
          <p:cNvPr id="7" name="TextBox 6"/>
          <p:cNvSpPr txBox="1"/>
          <p:nvPr/>
        </p:nvSpPr>
        <p:spPr>
          <a:xfrm>
            <a:off x="6682987" y="2032000"/>
            <a:ext cx="3156857" cy="461665"/>
          </a:xfrm>
          <a:prstGeom prst="rect">
            <a:avLst/>
          </a:prstGeom>
          <a:noFill/>
        </p:spPr>
        <p:txBody>
          <a:bodyPr wrap="square" rtlCol="0">
            <a:spAutoFit/>
          </a:bodyPr>
          <a:lstStyle/>
          <a:p>
            <a:r>
              <a:rPr lang="en-US" sz="2400" dirty="0" smtClean="0"/>
              <a:t>Mainstream or niche</a:t>
            </a:r>
            <a:endParaRPr lang="en-US" sz="2400" dirty="0"/>
          </a:p>
        </p:txBody>
      </p:sp>
      <p:sp>
        <p:nvSpPr>
          <p:cNvPr id="8" name="TextBox 7"/>
          <p:cNvSpPr txBox="1"/>
          <p:nvPr/>
        </p:nvSpPr>
        <p:spPr>
          <a:xfrm>
            <a:off x="7488530" y="3091543"/>
            <a:ext cx="3156857" cy="461665"/>
          </a:xfrm>
          <a:prstGeom prst="rect">
            <a:avLst/>
          </a:prstGeom>
          <a:noFill/>
        </p:spPr>
        <p:txBody>
          <a:bodyPr wrap="square" rtlCol="0">
            <a:spAutoFit/>
          </a:bodyPr>
          <a:lstStyle/>
          <a:p>
            <a:r>
              <a:rPr lang="en-US" sz="2400" dirty="0" smtClean="0"/>
              <a:t>Social grade definitions</a:t>
            </a:r>
            <a:endParaRPr lang="en-US" sz="2400" dirty="0"/>
          </a:p>
        </p:txBody>
      </p:sp>
      <p:sp>
        <p:nvSpPr>
          <p:cNvPr id="9" name="TextBox 8"/>
          <p:cNvSpPr txBox="1"/>
          <p:nvPr/>
        </p:nvSpPr>
        <p:spPr>
          <a:xfrm>
            <a:off x="7500625" y="4083353"/>
            <a:ext cx="3156857" cy="830997"/>
          </a:xfrm>
          <a:prstGeom prst="rect">
            <a:avLst/>
          </a:prstGeom>
          <a:noFill/>
        </p:spPr>
        <p:txBody>
          <a:bodyPr wrap="square" rtlCol="0">
            <a:spAutoFit/>
          </a:bodyPr>
          <a:lstStyle/>
          <a:p>
            <a:r>
              <a:rPr lang="en-US" sz="2400" dirty="0" smtClean="0"/>
              <a:t>4Cs psychographic profiling</a:t>
            </a:r>
            <a:endParaRPr lang="en-US" sz="2400" dirty="0"/>
          </a:p>
        </p:txBody>
      </p:sp>
      <p:sp>
        <p:nvSpPr>
          <p:cNvPr id="10" name="TextBox 9"/>
          <p:cNvSpPr txBox="1"/>
          <p:nvPr/>
        </p:nvSpPr>
        <p:spPr>
          <a:xfrm>
            <a:off x="7210340" y="5317067"/>
            <a:ext cx="3156857" cy="461665"/>
          </a:xfrm>
          <a:prstGeom prst="rect">
            <a:avLst/>
          </a:prstGeom>
          <a:noFill/>
        </p:spPr>
        <p:txBody>
          <a:bodyPr wrap="square" rtlCol="0">
            <a:spAutoFit/>
          </a:bodyPr>
          <a:lstStyle/>
          <a:p>
            <a:r>
              <a:rPr lang="en-US" sz="2400" dirty="0" smtClean="0"/>
              <a:t>Gender, age, interests   </a:t>
            </a:r>
            <a:endParaRPr lang="en-US" sz="2400" dirty="0"/>
          </a:p>
        </p:txBody>
      </p:sp>
    </p:spTree>
    <p:extLst>
      <p:ext uri="{BB962C8B-B14F-4D97-AF65-F5344CB8AC3E}">
        <p14:creationId xmlns:p14="http://schemas.microsoft.com/office/powerpoint/2010/main" val="717694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NRS social grade definitions</a:t>
            </a:r>
            <a:endParaRPr lang="en-GB" dirty="0"/>
          </a:p>
        </p:txBody>
      </p:sp>
      <p:sp>
        <p:nvSpPr>
          <p:cNvPr id="3" name="Content Placeholder 2"/>
          <p:cNvSpPr>
            <a:spLocks noGrp="1"/>
          </p:cNvSpPr>
          <p:nvPr>
            <p:ph idx="1"/>
          </p:nvPr>
        </p:nvSpPr>
        <p:spPr/>
        <p:txBody>
          <a:bodyPr>
            <a:normAutofit fontScale="92500" lnSpcReduction="10000"/>
          </a:bodyPr>
          <a:lstStyle/>
          <a:p>
            <a:r>
              <a:rPr lang="en-GB" dirty="0"/>
              <a:t>NRS stands for National Readership Survey (NRS Ltd</a:t>
            </a:r>
            <a:r>
              <a:rPr lang="en-GB" dirty="0" smtClean="0"/>
              <a:t>)</a:t>
            </a:r>
            <a:endParaRPr lang="en-US" dirty="0"/>
          </a:p>
          <a:p>
            <a:r>
              <a:rPr lang="en-GB" dirty="0"/>
              <a:t>The NRS 'ABC1' demographics profiling system - often called 'social grade definitions' - is well established and widely used</a:t>
            </a:r>
            <a:r>
              <a:rPr lang="en-GB" dirty="0" smtClean="0"/>
              <a:t>.</a:t>
            </a:r>
            <a:endParaRPr lang="en-US" dirty="0"/>
          </a:p>
          <a:p>
            <a:r>
              <a:rPr lang="en-GB" dirty="0"/>
              <a:t>Many people know and refer to the system simply as 'ABC1' or 'ABC' and may not necessarily understand that NRS developed and operate the </a:t>
            </a:r>
            <a:r>
              <a:rPr lang="en-GB" dirty="0" smtClean="0"/>
              <a:t>scheme</a:t>
            </a:r>
            <a:endParaRPr lang="en-US" dirty="0"/>
          </a:p>
          <a:p>
            <a:r>
              <a:rPr lang="en-GB" dirty="0" smtClean="0"/>
              <a:t>The </a:t>
            </a:r>
            <a:r>
              <a:rPr lang="en-GB" dirty="0"/>
              <a:t>NRS social grade definitions have been in use for decades, mainly for audience profiling and targeting by the media, publishing and advertising sectors, and have become established as a generic reference series for classifying and describing social classes, especially for consumer targeting and consumer market </a:t>
            </a:r>
            <a:r>
              <a:rPr lang="en-GB" dirty="0" smtClean="0"/>
              <a:t>research</a:t>
            </a:r>
            <a:endParaRPr lang="en-US" dirty="0"/>
          </a:p>
        </p:txBody>
      </p:sp>
    </p:spTree>
    <p:extLst>
      <p:ext uri="{BB962C8B-B14F-4D97-AF65-F5344CB8AC3E}">
        <p14:creationId xmlns:p14="http://schemas.microsoft.com/office/powerpoint/2010/main" val="1419850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4189996"/>
              </p:ext>
            </p:extLst>
          </p:nvPr>
        </p:nvGraphicFramePr>
        <p:xfrm>
          <a:off x="735495" y="178904"/>
          <a:ext cx="10515600" cy="5131986"/>
        </p:xfrm>
        <a:graphic>
          <a:graphicData uri="http://schemas.openxmlformats.org/drawingml/2006/table">
            <a:tbl>
              <a:tblPr firstRow="1" firstCol="1" bandRow="1">
                <a:tableStyleId>{5C22544A-7EE6-4342-B048-85BDC9FD1C3A}</a:tableStyleId>
              </a:tblPr>
              <a:tblGrid>
                <a:gridCol w="950844"/>
                <a:gridCol w="2584174"/>
                <a:gridCol w="6980582"/>
              </a:tblGrid>
              <a:tr h="641539">
                <a:tc>
                  <a:txBody>
                    <a:bodyPr/>
                    <a:lstStyle/>
                    <a:p>
                      <a:pPr marL="0" marR="0" algn="ctr">
                        <a:lnSpc>
                          <a:spcPct val="115000"/>
                        </a:lnSpc>
                        <a:spcBef>
                          <a:spcPts val="0"/>
                        </a:spcBef>
                        <a:spcAft>
                          <a:spcPts val="0"/>
                        </a:spcAft>
                      </a:pPr>
                      <a:r>
                        <a:rPr lang="en-GB" sz="2400">
                          <a:effectLst/>
                        </a:rPr>
                        <a:t> </a:t>
                      </a:r>
                      <a:r>
                        <a:rPr lang="en-GB" sz="1600">
                          <a:effectLst/>
                        </a:rPr>
                        <a:t>social grade</a:t>
                      </a:r>
                      <a:endParaRPr lang="en-US" sz="3200">
                        <a:effectLst/>
                        <a:latin typeface="Calibri" charset="0"/>
                        <a:ea typeface="Calibri" charset="0"/>
                        <a:cs typeface="Times New Roman" charset="0"/>
                      </a:endParaRPr>
                    </a:p>
                  </a:txBody>
                  <a:tcPr marL="46095" marR="46095" marT="46095" marB="46095" anchor="ctr"/>
                </a:tc>
                <a:tc>
                  <a:txBody>
                    <a:bodyPr/>
                    <a:lstStyle/>
                    <a:p>
                      <a:pPr marL="0" marR="0" algn="ctr">
                        <a:lnSpc>
                          <a:spcPct val="115000"/>
                        </a:lnSpc>
                        <a:spcBef>
                          <a:spcPts val="0"/>
                        </a:spcBef>
                        <a:spcAft>
                          <a:spcPts val="0"/>
                        </a:spcAft>
                      </a:pPr>
                      <a:r>
                        <a:rPr lang="en-GB" sz="2400" dirty="0">
                          <a:effectLst/>
                        </a:rPr>
                        <a:t>social status</a:t>
                      </a:r>
                      <a:endParaRPr lang="en-US" sz="3200" dirty="0">
                        <a:effectLst/>
                        <a:latin typeface="Calibri" charset="0"/>
                        <a:ea typeface="Calibri" charset="0"/>
                        <a:cs typeface="Times New Roman" charset="0"/>
                      </a:endParaRPr>
                    </a:p>
                  </a:txBody>
                  <a:tcPr marL="46095" marR="46095" marT="46095" marB="46095" anchor="ctr"/>
                </a:tc>
                <a:tc>
                  <a:txBody>
                    <a:bodyPr/>
                    <a:lstStyle/>
                    <a:p>
                      <a:pPr marL="0" marR="0" algn="ctr">
                        <a:lnSpc>
                          <a:spcPct val="115000"/>
                        </a:lnSpc>
                        <a:spcBef>
                          <a:spcPts val="0"/>
                        </a:spcBef>
                        <a:spcAft>
                          <a:spcPts val="0"/>
                        </a:spcAft>
                      </a:pPr>
                      <a:r>
                        <a:rPr lang="en-GB" sz="2400" dirty="0">
                          <a:effectLst/>
                        </a:rPr>
                        <a:t>occupation</a:t>
                      </a:r>
                      <a:endParaRPr lang="en-US" sz="3200" dirty="0">
                        <a:effectLst/>
                        <a:latin typeface="Calibri" charset="0"/>
                        <a:ea typeface="Calibri" charset="0"/>
                        <a:cs typeface="Times New Roman" charset="0"/>
                      </a:endParaRPr>
                    </a:p>
                  </a:txBody>
                  <a:tcPr marL="46095" marR="46095" marT="46095" marB="46095" anchor="ctr"/>
                </a:tc>
              </a:tr>
              <a:tr h="261818">
                <a:tc>
                  <a:txBody>
                    <a:bodyPr/>
                    <a:lstStyle/>
                    <a:p>
                      <a:pPr marL="0" marR="0">
                        <a:lnSpc>
                          <a:spcPct val="115000"/>
                        </a:lnSpc>
                        <a:spcBef>
                          <a:spcPts val="0"/>
                        </a:spcBef>
                        <a:spcAft>
                          <a:spcPts val="0"/>
                        </a:spcAft>
                      </a:pPr>
                      <a:r>
                        <a:rPr lang="en-GB" sz="2400">
                          <a:effectLst/>
                        </a:rPr>
                        <a:t>A</a:t>
                      </a:r>
                      <a:endParaRPr lang="en-US" sz="3200">
                        <a:effectLst/>
                        <a:latin typeface="Calibri" charset="0"/>
                        <a:ea typeface="Calibri" charset="0"/>
                        <a:cs typeface="Times New Roman" charset="0"/>
                      </a:endParaRPr>
                    </a:p>
                  </a:txBody>
                  <a:tcPr marL="46095" marR="46095" marT="46095" marB="46095" anchor="ctr"/>
                </a:tc>
                <a:tc>
                  <a:txBody>
                    <a:bodyPr/>
                    <a:lstStyle/>
                    <a:p>
                      <a:pPr marL="0" marR="0">
                        <a:lnSpc>
                          <a:spcPct val="115000"/>
                        </a:lnSpc>
                        <a:spcBef>
                          <a:spcPts val="0"/>
                        </a:spcBef>
                        <a:spcAft>
                          <a:spcPts val="0"/>
                        </a:spcAft>
                      </a:pPr>
                      <a:r>
                        <a:rPr lang="en-GB" sz="2400">
                          <a:effectLst/>
                        </a:rPr>
                        <a:t>upper middle class</a:t>
                      </a:r>
                      <a:endParaRPr lang="en-US" sz="3200">
                        <a:effectLst/>
                        <a:latin typeface="Calibri" charset="0"/>
                        <a:ea typeface="Calibri" charset="0"/>
                        <a:cs typeface="Times New Roman" charset="0"/>
                      </a:endParaRPr>
                    </a:p>
                  </a:txBody>
                  <a:tcPr marL="46095" marR="46095" marT="46095" marB="46095" anchor="ctr"/>
                </a:tc>
                <a:tc>
                  <a:txBody>
                    <a:bodyPr/>
                    <a:lstStyle/>
                    <a:p>
                      <a:pPr marL="0" marR="0">
                        <a:lnSpc>
                          <a:spcPct val="115000"/>
                        </a:lnSpc>
                        <a:spcBef>
                          <a:spcPts val="0"/>
                        </a:spcBef>
                        <a:spcAft>
                          <a:spcPts val="0"/>
                        </a:spcAft>
                      </a:pPr>
                      <a:r>
                        <a:rPr lang="en-GB" sz="2400">
                          <a:effectLst/>
                        </a:rPr>
                        <a:t>higher managerial, administrative or professional</a:t>
                      </a:r>
                      <a:endParaRPr lang="en-US" sz="3200">
                        <a:effectLst/>
                        <a:latin typeface="Calibri" charset="0"/>
                        <a:ea typeface="Calibri" charset="0"/>
                        <a:cs typeface="Times New Roman" charset="0"/>
                      </a:endParaRPr>
                    </a:p>
                  </a:txBody>
                  <a:tcPr marL="46095" marR="46095" marT="46095" marB="46095" anchor="ctr"/>
                </a:tc>
              </a:tr>
              <a:tr h="261818">
                <a:tc>
                  <a:txBody>
                    <a:bodyPr/>
                    <a:lstStyle/>
                    <a:p>
                      <a:pPr marL="0" marR="0">
                        <a:lnSpc>
                          <a:spcPct val="115000"/>
                        </a:lnSpc>
                        <a:spcBef>
                          <a:spcPts val="0"/>
                        </a:spcBef>
                        <a:spcAft>
                          <a:spcPts val="0"/>
                        </a:spcAft>
                      </a:pPr>
                      <a:r>
                        <a:rPr lang="en-GB" sz="2400">
                          <a:effectLst/>
                        </a:rPr>
                        <a:t>B</a:t>
                      </a:r>
                      <a:endParaRPr lang="en-US" sz="3200">
                        <a:effectLst/>
                        <a:latin typeface="Calibri" charset="0"/>
                        <a:ea typeface="Calibri" charset="0"/>
                        <a:cs typeface="Times New Roman" charset="0"/>
                      </a:endParaRPr>
                    </a:p>
                  </a:txBody>
                  <a:tcPr marL="46095" marR="46095" marT="46095" marB="46095" anchor="ctr"/>
                </a:tc>
                <a:tc>
                  <a:txBody>
                    <a:bodyPr/>
                    <a:lstStyle/>
                    <a:p>
                      <a:pPr marL="0" marR="0">
                        <a:lnSpc>
                          <a:spcPct val="115000"/>
                        </a:lnSpc>
                        <a:spcBef>
                          <a:spcPts val="0"/>
                        </a:spcBef>
                        <a:spcAft>
                          <a:spcPts val="0"/>
                        </a:spcAft>
                      </a:pPr>
                      <a:r>
                        <a:rPr lang="en-GB" sz="2400">
                          <a:effectLst/>
                        </a:rPr>
                        <a:t>middle class</a:t>
                      </a:r>
                      <a:endParaRPr lang="en-US" sz="3200">
                        <a:effectLst/>
                        <a:latin typeface="Calibri" charset="0"/>
                        <a:ea typeface="Calibri" charset="0"/>
                        <a:cs typeface="Times New Roman" charset="0"/>
                      </a:endParaRPr>
                    </a:p>
                  </a:txBody>
                  <a:tcPr marL="46095" marR="46095" marT="46095" marB="46095" anchor="ctr"/>
                </a:tc>
                <a:tc>
                  <a:txBody>
                    <a:bodyPr/>
                    <a:lstStyle/>
                    <a:p>
                      <a:pPr marL="0" marR="0">
                        <a:lnSpc>
                          <a:spcPct val="115000"/>
                        </a:lnSpc>
                        <a:spcBef>
                          <a:spcPts val="0"/>
                        </a:spcBef>
                        <a:spcAft>
                          <a:spcPts val="0"/>
                        </a:spcAft>
                      </a:pPr>
                      <a:r>
                        <a:rPr lang="en-GB" sz="2400">
                          <a:effectLst/>
                        </a:rPr>
                        <a:t>intermediate managerial, administrative or professional</a:t>
                      </a:r>
                      <a:endParaRPr lang="en-US" sz="3200">
                        <a:effectLst/>
                        <a:latin typeface="Calibri" charset="0"/>
                        <a:ea typeface="Calibri" charset="0"/>
                        <a:cs typeface="Times New Roman" charset="0"/>
                      </a:endParaRPr>
                    </a:p>
                  </a:txBody>
                  <a:tcPr marL="46095" marR="46095" marT="46095" marB="46095" anchor="ctr"/>
                </a:tc>
              </a:tr>
              <a:tr h="261818">
                <a:tc>
                  <a:txBody>
                    <a:bodyPr/>
                    <a:lstStyle/>
                    <a:p>
                      <a:pPr marL="0" marR="0">
                        <a:lnSpc>
                          <a:spcPct val="115000"/>
                        </a:lnSpc>
                        <a:spcBef>
                          <a:spcPts val="0"/>
                        </a:spcBef>
                        <a:spcAft>
                          <a:spcPts val="0"/>
                        </a:spcAft>
                      </a:pPr>
                      <a:r>
                        <a:rPr lang="en-GB" sz="2400">
                          <a:effectLst/>
                        </a:rPr>
                        <a:t>C1</a:t>
                      </a:r>
                      <a:endParaRPr lang="en-US" sz="3200">
                        <a:effectLst/>
                        <a:latin typeface="Calibri" charset="0"/>
                        <a:ea typeface="Calibri" charset="0"/>
                        <a:cs typeface="Times New Roman" charset="0"/>
                      </a:endParaRPr>
                    </a:p>
                  </a:txBody>
                  <a:tcPr marL="46095" marR="46095" marT="46095" marB="46095" anchor="ctr"/>
                </a:tc>
                <a:tc>
                  <a:txBody>
                    <a:bodyPr/>
                    <a:lstStyle/>
                    <a:p>
                      <a:pPr marL="0" marR="0">
                        <a:lnSpc>
                          <a:spcPct val="115000"/>
                        </a:lnSpc>
                        <a:spcBef>
                          <a:spcPts val="0"/>
                        </a:spcBef>
                        <a:spcAft>
                          <a:spcPts val="0"/>
                        </a:spcAft>
                      </a:pPr>
                      <a:r>
                        <a:rPr lang="en-GB" sz="2400">
                          <a:effectLst/>
                        </a:rPr>
                        <a:t>lower middle class</a:t>
                      </a:r>
                      <a:endParaRPr lang="en-US" sz="3200">
                        <a:effectLst/>
                        <a:latin typeface="Calibri" charset="0"/>
                        <a:ea typeface="Calibri" charset="0"/>
                        <a:cs typeface="Times New Roman" charset="0"/>
                      </a:endParaRPr>
                    </a:p>
                  </a:txBody>
                  <a:tcPr marL="46095" marR="46095" marT="46095" marB="46095" anchor="ctr"/>
                </a:tc>
                <a:tc>
                  <a:txBody>
                    <a:bodyPr/>
                    <a:lstStyle/>
                    <a:p>
                      <a:pPr marL="0" marR="0">
                        <a:lnSpc>
                          <a:spcPct val="115000"/>
                        </a:lnSpc>
                        <a:spcBef>
                          <a:spcPts val="0"/>
                        </a:spcBef>
                        <a:spcAft>
                          <a:spcPts val="0"/>
                        </a:spcAft>
                      </a:pPr>
                      <a:r>
                        <a:rPr lang="en-GB" sz="2400" dirty="0">
                          <a:effectLst/>
                        </a:rPr>
                        <a:t>supervisory or clerical, junior managerial, administrative or professional</a:t>
                      </a:r>
                      <a:endParaRPr lang="en-US" sz="3200" dirty="0">
                        <a:effectLst/>
                        <a:latin typeface="Calibri" charset="0"/>
                        <a:ea typeface="Calibri" charset="0"/>
                        <a:cs typeface="Times New Roman" charset="0"/>
                      </a:endParaRPr>
                    </a:p>
                  </a:txBody>
                  <a:tcPr marL="46095" marR="46095" marT="46095" marB="46095" anchor="ctr"/>
                </a:tc>
              </a:tr>
              <a:tr h="261818">
                <a:tc>
                  <a:txBody>
                    <a:bodyPr/>
                    <a:lstStyle/>
                    <a:p>
                      <a:pPr marL="0" marR="0">
                        <a:lnSpc>
                          <a:spcPct val="115000"/>
                        </a:lnSpc>
                        <a:spcBef>
                          <a:spcPts val="0"/>
                        </a:spcBef>
                        <a:spcAft>
                          <a:spcPts val="0"/>
                        </a:spcAft>
                      </a:pPr>
                      <a:r>
                        <a:rPr lang="en-GB" sz="2400">
                          <a:effectLst/>
                        </a:rPr>
                        <a:t>C2</a:t>
                      </a:r>
                      <a:endParaRPr lang="en-US" sz="3200">
                        <a:effectLst/>
                        <a:latin typeface="Calibri" charset="0"/>
                        <a:ea typeface="Calibri" charset="0"/>
                        <a:cs typeface="Times New Roman" charset="0"/>
                      </a:endParaRPr>
                    </a:p>
                  </a:txBody>
                  <a:tcPr marL="46095" marR="46095" marT="46095" marB="46095" anchor="ctr"/>
                </a:tc>
                <a:tc>
                  <a:txBody>
                    <a:bodyPr/>
                    <a:lstStyle/>
                    <a:p>
                      <a:pPr marL="0" marR="0">
                        <a:lnSpc>
                          <a:spcPct val="115000"/>
                        </a:lnSpc>
                        <a:spcBef>
                          <a:spcPts val="0"/>
                        </a:spcBef>
                        <a:spcAft>
                          <a:spcPts val="0"/>
                        </a:spcAft>
                      </a:pPr>
                      <a:r>
                        <a:rPr lang="en-GB" sz="2400">
                          <a:effectLst/>
                        </a:rPr>
                        <a:t>skilled working class</a:t>
                      </a:r>
                      <a:endParaRPr lang="en-US" sz="3200">
                        <a:effectLst/>
                        <a:latin typeface="Calibri" charset="0"/>
                        <a:ea typeface="Calibri" charset="0"/>
                        <a:cs typeface="Times New Roman" charset="0"/>
                      </a:endParaRPr>
                    </a:p>
                  </a:txBody>
                  <a:tcPr marL="46095" marR="46095" marT="46095" marB="46095" anchor="ctr"/>
                </a:tc>
                <a:tc>
                  <a:txBody>
                    <a:bodyPr/>
                    <a:lstStyle/>
                    <a:p>
                      <a:pPr marL="0" marR="0">
                        <a:lnSpc>
                          <a:spcPct val="115000"/>
                        </a:lnSpc>
                        <a:spcBef>
                          <a:spcPts val="0"/>
                        </a:spcBef>
                        <a:spcAft>
                          <a:spcPts val="0"/>
                        </a:spcAft>
                      </a:pPr>
                      <a:r>
                        <a:rPr lang="en-GB" sz="2400" dirty="0">
                          <a:effectLst/>
                        </a:rPr>
                        <a:t>skilled manual workers</a:t>
                      </a:r>
                      <a:endParaRPr lang="en-US" sz="3200" dirty="0">
                        <a:effectLst/>
                        <a:latin typeface="Calibri" charset="0"/>
                        <a:ea typeface="Calibri" charset="0"/>
                        <a:cs typeface="Times New Roman" charset="0"/>
                      </a:endParaRPr>
                    </a:p>
                  </a:txBody>
                  <a:tcPr marL="46095" marR="46095" marT="46095" marB="46095" anchor="ctr"/>
                </a:tc>
              </a:tr>
              <a:tr h="261818">
                <a:tc>
                  <a:txBody>
                    <a:bodyPr/>
                    <a:lstStyle/>
                    <a:p>
                      <a:pPr marL="0" marR="0">
                        <a:lnSpc>
                          <a:spcPct val="115000"/>
                        </a:lnSpc>
                        <a:spcBef>
                          <a:spcPts val="0"/>
                        </a:spcBef>
                        <a:spcAft>
                          <a:spcPts val="0"/>
                        </a:spcAft>
                      </a:pPr>
                      <a:r>
                        <a:rPr lang="en-GB" sz="2400">
                          <a:effectLst/>
                        </a:rPr>
                        <a:t>D</a:t>
                      </a:r>
                      <a:endParaRPr lang="en-US" sz="3200">
                        <a:effectLst/>
                        <a:latin typeface="Calibri" charset="0"/>
                        <a:ea typeface="Calibri" charset="0"/>
                        <a:cs typeface="Times New Roman" charset="0"/>
                      </a:endParaRPr>
                    </a:p>
                  </a:txBody>
                  <a:tcPr marL="46095" marR="46095" marT="46095" marB="46095" anchor="ctr"/>
                </a:tc>
                <a:tc>
                  <a:txBody>
                    <a:bodyPr/>
                    <a:lstStyle/>
                    <a:p>
                      <a:pPr marL="0" marR="0">
                        <a:lnSpc>
                          <a:spcPct val="115000"/>
                        </a:lnSpc>
                        <a:spcBef>
                          <a:spcPts val="0"/>
                        </a:spcBef>
                        <a:spcAft>
                          <a:spcPts val="0"/>
                        </a:spcAft>
                      </a:pPr>
                      <a:r>
                        <a:rPr lang="en-GB" sz="2400">
                          <a:effectLst/>
                        </a:rPr>
                        <a:t>working class</a:t>
                      </a:r>
                      <a:endParaRPr lang="en-US" sz="3200">
                        <a:effectLst/>
                        <a:latin typeface="Calibri" charset="0"/>
                        <a:ea typeface="Calibri" charset="0"/>
                        <a:cs typeface="Times New Roman" charset="0"/>
                      </a:endParaRPr>
                    </a:p>
                  </a:txBody>
                  <a:tcPr marL="46095" marR="46095" marT="46095" marB="46095" anchor="ctr"/>
                </a:tc>
                <a:tc>
                  <a:txBody>
                    <a:bodyPr/>
                    <a:lstStyle/>
                    <a:p>
                      <a:pPr marL="0" marR="0">
                        <a:lnSpc>
                          <a:spcPct val="115000"/>
                        </a:lnSpc>
                        <a:spcBef>
                          <a:spcPts val="0"/>
                        </a:spcBef>
                        <a:spcAft>
                          <a:spcPts val="0"/>
                        </a:spcAft>
                      </a:pPr>
                      <a:r>
                        <a:rPr lang="en-GB" sz="2400">
                          <a:effectLst/>
                        </a:rPr>
                        <a:t>semi and unskilled manual workers</a:t>
                      </a:r>
                      <a:endParaRPr lang="en-US" sz="3200">
                        <a:effectLst/>
                        <a:latin typeface="Calibri" charset="0"/>
                        <a:ea typeface="Calibri" charset="0"/>
                        <a:cs typeface="Times New Roman" charset="0"/>
                      </a:endParaRPr>
                    </a:p>
                  </a:txBody>
                  <a:tcPr marL="46095" marR="46095" marT="46095" marB="46095" anchor="ctr"/>
                </a:tc>
              </a:tr>
              <a:tr h="261818">
                <a:tc>
                  <a:txBody>
                    <a:bodyPr/>
                    <a:lstStyle/>
                    <a:p>
                      <a:pPr marL="0" marR="0">
                        <a:lnSpc>
                          <a:spcPct val="115000"/>
                        </a:lnSpc>
                        <a:spcBef>
                          <a:spcPts val="0"/>
                        </a:spcBef>
                        <a:spcAft>
                          <a:spcPts val="0"/>
                        </a:spcAft>
                      </a:pPr>
                      <a:r>
                        <a:rPr lang="en-GB" sz="2400">
                          <a:effectLst/>
                        </a:rPr>
                        <a:t>E</a:t>
                      </a:r>
                      <a:endParaRPr lang="en-US" sz="3200">
                        <a:effectLst/>
                        <a:latin typeface="Calibri" charset="0"/>
                        <a:ea typeface="Calibri" charset="0"/>
                        <a:cs typeface="Times New Roman" charset="0"/>
                      </a:endParaRPr>
                    </a:p>
                  </a:txBody>
                  <a:tcPr marL="46095" marR="46095" marT="46095" marB="46095" anchor="ctr"/>
                </a:tc>
                <a:tc>
                  <a:txBody>
                    <a:bodyPr/>
                    <a:lstStyle/>
                    <a:p>
                      <a:pPr marL="0" marR="0">
                        <a:lnSpc>
                          <a:spcPct val="115000"/>
                        </a:lnSpc>
                        <a:spcBef>
                          <a:spcPts val="0"/>
                        </a:spcBef>
                        <a:spcAft>
                          <a:spcPts val="0"/>
                        </a:spcAft>
                      </a:pPr>
                      <a:r>
                        <a:rPr lang="en-GB" sz="2400">
                          <a:effectLst/>
                        </a:rPr>
                        <a:t>those at lowest level of subsistence</a:t>
                      </a:r>
                      <a:endParaRPr lang="en-US" sz="3200">
                        <a:effectLst/>
                        <a:latin typeface="Calibri" charset="0"/>
                        <a:ea typeface="Calibri" charset="0"/>
                        <a:cs typeface="Times New Roman" charset="0"/>
                      </a:endParaRPr>
                    </a:p>
                  </a:txBody>
                  <a:tcPr marL="46095" marR="46095" marT="46095" marB="46095" anchor="ctr"/>
                </a:tc>
                <a:tc>
                  <a:txBody>
                    <a:bodyPr/>
                    <a:lstStyle/>
                    <a:p>
                      <a:pPr marL="0" marR="0">
                        <a:lnSpc>
                          <a:spcPct val="115000"/>
                        </a:lnSpc>
                        <a:spcBef>
                          <a:spcPts val="0"/>
                        </a:spcBef>
                        <a:spcAft>
                          <a:spcPts val="0"/>
                        </a:spcAft>
                      </a:pPr>
                      <a:r>
                        <a:rPr lang="en-GB" sz="2400" dirty="0">
                          <a:effectLst/>
                        </a:rPr>
                        <a:t>state pensioners or widows (no other earner), casual or lowest grade workers</a:t>
                      </a:r>
                      <a:endParaRPr lang="en-US" sz="3200" dirty="0">
                        <a:effectLst/>
                        <a:latin typeface="Calibri" charset="0"/>
                        <a:ea typeface="Calibri" charset="0"/>
                        <a:cs typeface="Times New Roman" charset="0"/>
                      </a:endParaRPr>
                    </a:p>
                  </a:txBody>
                  <a:tcPr marL="46095" marR="46095" marT="46095" marB="46095" anchor="ctr"/>
                </a:tc>
              </a:tr>
            </a:tbl>
          </a:graphicData>
        </a:graphic>
      </p:graphicFrame>
      <p:sp>
        <p:nvSpPr>
          <p:cNvPr id="5" name="TextBox 4"/>
          <p:cNvSpPr txBox="1"/>
          <p:nvPr/>
        </p:nvSpPr>
        <p:spPr>
          <a:xfrm>
            <a:off x="258416" y="5307495"/>
            <a:ext cx="11469757" cy="1246495"/>
          </a:xfrm>
          <a:prstGeom prst="rect">
            <a:avLst/>
          </a:prstGeom>
          <a:noFill/>
        </p:spPr>
        <p:txBody>
          <a:bodyPr wrap="square" rtlCol="0">
            <a:spAutoFit/>
          </a:bodyPr>
          <a:lstStyle/>
          <a:p>
            <a:r>
              <a:rPr lang="en-GB" sz="2500" dirty="0" smtClean="0"/>
              <a:t>These grades are usually grouped together by media producers to determine who the audience are likely to be and what they might be interested in. You will often find ABC1 and C2DE grouped together as two separate categories. Why might this be?</a:t>
            </a:r>
            <a:endParaRPr lang="en-GB" sz="2500" dirty="0"/>
          </a:p>
        </p:txBody>
      </p:sp>
    </p:spTree>
    <p:extLst>
      <p:ext uri="{BB962C8B-B14F-4D97-AF65-F5344CB8AC3E}">
        <p14:creationId xmlns:p14="http://schemas.microsoft.com/office/powerpoint/2010/main" val="217966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Psychographic profiling – Young and </a:t>
            </a:r>
            <a:r>
              <a:rPr lang="en-GB" dirty="0"/>
              <a:t>R</a:t>
            </a:r>
            <a:r>
              <a:rPr lang="en-GB" dirty="0" smtClean="0"/>
              <a:t>ubicam’s 4Cs</a:t>
            </a:r>
            <a:endParaRPr lang="en-GB" dirty="0"/>
          </a:p>
        </p:txBody>
      </p:sp>
      <p:sp>
        <p:nvSpPr>
          <p:cNvPr id="3" name="Content Placeholder 2"/>
          <p:cNvSpPr>
            <a:spLocks noGrp="1"/>
          </p:cNvSpPr>
          <p:nvPr>
            <p:ph idx="1"/>
          </p:nvPr>
        </p:nvSpPr>
        <p:spPr>
          <a:xfrm>
            <a:off x="838200" y="2084042"/>
            <a:ext cx="10515600" cy="4351338"/>
          </a:xfrm>
        </p:spPr>
        <p:txBody>
          <a:bodyPr>
            <a:normAutofit/>
          </a:bodyPr>
          <a:lstStyle/>
          <a:p>
            <a:r>
              <a:rPr lang="en-GB" dirty="0" smtClean="0"/>
              <a:t>this defines an audience by their values, attitudes and lifestyle and is seen to be more relevant in relation to today’s consumer. This method was developed by </a:t>
            </a:r>
            <a:r>
              <a:rPr lang="en-GB" b="1" dirty="0" smtClean="0"/>
              <a:t>Young and Rubicam </a:t>
            </a:r>
            <a:r>
              <a:rPr lang="en-GB" dirty="0" smtClean="0"/>
              <a:t>(an Americas advertising agency). Audiences are split into categories according to their motivational needs</a:t>
            </a:r>
          </a:p>
          <a:p>
            <a:endParaRPr lang="en-GB" dirty="0"/>
          </a:p>
          <a:p>
            <a:r>
              <a:rPr lang="en-GB" dirty="0" smtClean="0"/>
              <a:t>They said they defined audiences using the </a:t>
            </a:r>
            <a:r>
              <a:rPr lang="en-GB" b="1" dirty="0" smtClean="0"/>
              <a:t>Young and Rubicam’s Four Cs</a:t>
            </a:r>
            <a:r>
              <a:rPr lang="en-GB" dirty="0"/>
              <a:t> </a:t>
            </a:r>
            <a:r>
              <a:rPr lang="en-GB" dirty="0" smtClean="0"/>
              <a:t>and considered how </a:t>
            </a:r>
            <a:r>
              <a:rPr lang="en-GB" b="1" dirty="0" smtClean="0"/>
              <a:t>Cross Cultural Consumer Characteristics</a:t>
            </a:r>
            <a:r>
              <a:rPr lang="en-GB" dirty="0" smtClean="0"/>
              <a:t> can group people into seven recognisable stereotypes</a:t>
            </a:r>
            <a:endParaRPr lang="en-GB" b="1" dirty="0" smtClean="0"/>
          </a:p>
          <a:p>
            <a:endParaRPr lang="en-GB" dirty="0"/>
          </a:p>
        </p:txBody>
      </p:sp>
    </p:spTree>
    <p:extLst>
      <p:ext uri="{BB962C8B-B14F-4D97-AF65-F5344CB8AC3E}">
        <p14:creationId xmlns:p14="http://schemas.microsoft.com/office/powerpoint/2010/main" val="226059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905000" y="-228600"/>
            <a:ext cx="8229600" cy="1143000"/>
          </a:xfrm>
        </p:spPr>
        <p:txBody>
          <a:bodyPr/>
          <a:lstStyle/>
          <a:p>
            <a:r>
              <a:rPr lang="en-GB" altLang="en-US" smtClean="0"/>
              <a:t>A Psychometric audience profile</a:t>
            </a:r>
          </a:p>
        </p:txBody>
      </p:sp>
      <p:sp>
        <p:nvSpPr>
          <p:cNvPr id="37891" name="Content Placeholder 2"/>
          <p:cNvSpPr>
            <a:spLocks noGrp="1"/>
          </p:cNvSpPr>
          <p:nvPr>
            <p:ph idx="1"/>
          </p:nvPr>
        </p:nvSpPr>
        <p:spPr/>
        <p:txBody>
          <a:bodyPr/>
          <a:lstStyle/>
          <a:p>
            <a:endParaRPr lang="en-US" altLang="en-US" smtClean="0"/>
          </a:p>
        </p:txBody>
      </p:sp>
      <p:graphicFrame>
        <p:nvGraphicFramePr>
          <p:cNvPr id="6" name="Content Placeholder 4"/>
          <p:cNvGraphicFramePr>
            <a:graphicFrameLocks noGrp="1"/>
          </p:cNvGraphicFramePr>
          <p:nvPr>
            <p:extLst>
              <p:ext uri="{D42A27DB-BD31-4B8C-83A1-F6EECF244321}">
                <p14:modId xmlns:p14="http://schemas.microsoft.com/office/powerpoint/2010/main" val="701340168"/>
              </p:ext>
            </p:extLst>
          </p:nvPr>
        </p:nvGraphicFramePr>
        <p:xfrm>
          <a:off x="1510145" y="1124744"/>
          <a:ext cx="9144000" cy="4824536"/>
        </p:xfrm>
        <a:graphic>
          <a:graphicData uri="http://schemas.openxmlformats.org/drawingml/2006/table">
            <a:tbl>
              <a:tblPr/>
              <a:tblGrid>
                <a:gridCol w="1947863"/>
                <a:gridCol w="7196137"/>
              </a:tblGrid>
              <a:tr h="1568818">
                <a:tc>
                  <a:txBody>
                    <a:bodyPr/>
                    <a:lstStyle>
                      <a:lvl1pPr defTabSz="457200" eaLnBrk="0" hangingPunct="0">
                        <a:spcBef>
                          <a:spcPct val="20000"/>
                        </a:spcBef>
                        <a:defRPr sz="2800">
                          <a:solidFill>
                            <a:schemeClr val="tx1"/>
                          </a:solidFill>
                          <a:latin typeface="Arial" charset="0"/>
                          <a:ea typeface="ヒラギノ角ゴ Pro W3" charset="-128"/>
                        </a:defRPr>
                      </a:lvl1pPr>
                      <a:lvl2pPr marL="37931725" indent="-37474525" defTabSz="457200" eaLnBrk="0" hangingPunct="0">
                        <a:spcBef>
                          <a:spcPct val="20000"/>
                        </a:spcBef>
                        <a:defRPr sz="2400">
                          <a:solidFill>
                            <a:schemeClr val="tx1"/>
                          </a:solidFill>
                          <a:latin typeface="Arial" charset="0"/>
                          <a:ea typeface="ヒラギノ角ゴ Pro W3" charset="-128"/>
                        </a:defRPr>
                      </a:lvl2pPr>
                      <a:lvl3pPr eaLnBrk="0" hangingPunct="0">
                        <a:spcBef>
                          <a:spcPct val="20000"/>
                        </a:spcBef>
                        <a:defRPr sz="2000">
                          <a:solidFill>
                            <a:schemeClr val="tx1"/>
                          </a:solidFill>
                          <a:latin typeface="Arial" charset="0"/>
                          <a:ea typeface="ヒラギノ角ゴ Pro W3" charset="-128"/>
                        </a:defRPr>
                      </a:lvl3pPr>
                      <a:lvl4pPr eaLnBrk="0" hangingPunct="0">
                        <a:spcBef>
                          <a:spcPct val="20000"/>
                        </a:spcBef>
                        <a:defRPr>
                          <a:solidFill>
                            <a:schemeClr val="tx1"/>
                          </a:solidFill>
                          <a:latin typeface="Arial" charset="0"/>
                          <a:ea typeface="ヒラギノ角ゴ Pro W3" charset="-128"/>
                        </a:defRPr>
                      </a:lvl4pPr>
                      <a:lvl5pPr eaLnBrk="0" hangingPunct="0">
                        <a:spcBef>
                          <a:spcPct val="20000"/>
                        </a:spcBef>
                        <a:defRPr>
                          <a:solidFill>
                            <a:schemeClr val="tx1"/>
                          </a:solidFill>
                          <a:latin typeface="Arial" charset="0"/>
                          <a:ea typeface="ヒラギノ角ゴ Pro W3" charset="-128"/>
                        </a:defRPr>
                      </a:lvl5pPr>
                      <a:lvl6pPr marL="457200" eaLnBrk="0" fontAlgn="base" hangingPunct="0">
                        <a:spcBef>
                          <a:spcPct val="20000"/>
                        </a:spcBef>
                        <a:spcAft>
                          <a:spcPct val="0"/>
                        </a:spcAft>
                        <a:defRPr>
                          <a:solidFill>
                            <a:schemeClr val="tx1"/>
                          </a:solidFill>
                          <a:latin typeface="Arial" charset="0"/>
                          <a:ea typeface="ヒラギノ角ゴ Pro W3" charset="-128"/>
                        </a:defRPr>
                      </a:lvl6pPr>
                      <a:lvl7pPr marL="914400" eaLnBrk="0" fontAlgn="base" hangingPunct="0">
                        <a:spcBef>
                          <a:spcPct val="20000"/>
                        </a:spcBef>
                        <a:spcAft>
                          <a:spcPct val="0"/>
                        </a:spcAft>
                        <a:defRPr>
                          <a:solidFill>
                            <a:schemeClr val="tx1"/>
                          </a:solidFill>
                          <a:latin typeface="Arial" charset="0"/>
                          <a:ea typeface="ヒラギノ角ゴ Pro W3" charset="-128"/>
                        </a:defRPr>
                      </a:lvl7pPr>
                      <a:lvl8pPr marL="1371600" eaLnBrk="0" fontAlgn="base" hangingPunct="0">
                        <a:spcBef>
                          <a:spcPct val="20000"/>
                        </a:spcBef>
                        <a:spcAft>
                          <a:spcPct val="0"/>
                        </a:spcAft>
                        <a:defRPr>
                          <a:solidFill>
                            <a:schemeClr val="tx1"/>
                          </a:solidFill>
                          <a:latin typeface="Arial" charset="0"/>
                          <a:ea typeface="ヒラギノ角ゴ Pro W3" charset="-128"/>
                        </a:defRPr>
                      </a:lvl8pPr>
                      <a:lvl9pPr marL="1828800" eaLnBrk="0" fontAlgn="base" hangingPunct="0">
                        <a:spcBef>
                          <a:spcPct val="20000"/>
                        </a:spcBef>
                        <a:spcAft>
                          <a:spcPct val="0"/>
                        </a:spcAft>
                        <a:defRPr>
                          <a:solidFill>
                            <a:schemeClr val="tx1"/>
                          </a:solidFill>
                          <a:latin typeface="Arial" charset="0"/>
                          <a:ea typeface="ヒラギノ角ゴ Pro W3"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err="1" smtClean="0">
                          <a:ln>
                            <a:noFill/>
                          </a:ln>
                          <a:solidFill>
                            <a:srgbClr val="000000"/>
                          </a:solidFill>
                          <a:effectLst/>
                          <a:latin typeface="Calibri" pitchFamily="34" charset="0"/>
                          <a:ea typeface="ヒラギノ角ゴ Pro W3" charset="-128"/>
                        </a:rPr>
                        <a:t>Succeeder</a:t>
                      </a:r>
                      <a:endParaRPr kumimoji="0" lang="en-US" altLang="en-US" sz="2200" b="1" i="0" u="none" strike="noStrike" cap="none" normalizeH="0" baseline="0" dirty="0" smtClean="0">
                        <a:ln>
                          <a:noFill/>
                        </a:ln>
                        <a:solidFill>
                          <a:srgbClr val="000000"/>
                        </a:solidFill>
                        <a:effectLst/>
                        <a:latin typeface="Calibri" pitchFamily="34" charset="0"/>
                        <a:ea typeface="ヒラギノ角ゴ Pro W3"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57200" eaLnBrk="0" hangingPunct="0">
                        <a:spcBef>
                          <a:spcPct val="20000"/>
                        </a:spcBef>
                        <a:defRPr sz="2800">
                          <a:solidFill>
                            <a:schemeClr val="tx1"/>
                          </a:solidFill>
                          <a:latin typeface="Arial" charset="0"/>
                          <a:ea typeface="ヒラギノ角ゴ Pro W3" charset="-128"/>
                        </a:defRPr>
                      </a:lvl1pPr>
                      <a:lvl2pPr marL="37931725" indent="-37474525" defTabSz="457200" eaLnBrk="0" hangingPunct="0">
                        <a:spcBef>
                          <a:spcPct val="20000"/>
                        </a:spcBef>
                        <a:defRPr sz="2400">
                          <a:solidFill>
                            <a:schemeClr val="tx1"/>
                          </a:solidFill>
                          <a:latin typeface="Arial" charset="0"/>
                          <a:ea typeface="ヒラギノ角ゴ Pro W3" charset="-128"/>
                        </a:defRPr>
                      </a:lvl2pPr>
                      <a:lvl3pPr eaLnBrk="0" hangingPunct="0">
                        <a:spcBef>
                          <a:spcPct val="20000"/>
                        </a:spcBef>
                        <a:defRPr sz="2000">
                          <a:solidFill>
                            <a:schemeClr val="tx1"/>
                          </a:solidFill>
                          <a:latin typeface="Arial" charset="0"/>
                          <a:ea typeface="ヒラギノ角ゴ Pro W3" charset="-128"/>
                        </a:defRPr>
                      </a:lvl3pPr>
                      <a:lvl4pPr eaLnBrk="0" hangingPunct="0">
                        <a:spcBef>
                          <a:spcPct val="20000"/>
                        </a:spcBef>
                        <a:defRPr>
                          <a:solidFill>
                            <a:schemeClr val="tx1"/>
                          </a:solidFill>
                          <a:latin typeface="Arial" charset="0"/>
                          <a:ea typeface="ヒラギノ角ゴ Pro W3" charset="-128"/>
                        </a:defRPr>
                      </a:lvl4pPr>
                      <a:lvl5pPr eaLnBrk="0" hangingPunct="0">
                        <a:spcBef>
                          <a:spcPct val="20000"/>
                        </a:spcBef>
                        <a:defRPr>
                          <a:solidFill>
                            <a:schemeClr val="tx1"/>
                          </a:solidFill>
                          <a:latin typeface="Arial" charset="0"/>
                          <a:ea typeface="ヒラギノ角ゴ Pro W3" charset="-128"/>
                        </a:defRPr>
                      </a:lvl5pPr>
                      <a:lvl6pPr marL="457200" eaLnBrk="0" fontAlgn="base" hangingPunct="0">
                        <a:spcBef>
                          <a:spcPct val="20000"/>
                        </a:spcBef>
                        <a:spcAft>
                          <a:spcPct val="0"/>
                        </a:spcAft>
                        <a:defRPr>
                          <a:solidFill>
                            <a:schemeClr val="tx1"/>
                          </a:solidFill>
                          <a:latin typeface="Arial" charset="0"/>
                          <a:ea typeface="ヒラギノ角ゴ Pro W3" charset="-128"/>
                        </a:defRPr>
                      </a:lvl6pPr>
                      <a:lvl7pPr marL="914400" eaLnBrk="0" fontAlgn="base" hangingPunct="0">
                        <a:spcBef>
                          <a:spcPct val="20000"/>
                        </a:spcBef>
                        <a:spcAft>
                          <a:spcPct val="0"/>
                        </a:spcAft>
                        <a:defRPr>
                          <a:solidFill>
                            <a:schemeClr val="tx1"/>
                          </a:solidFill>
                          <a:latin typeface="Arial" charset="0"/>
                          <a:ea typeface="ヒラギノ角ゴ Pro W3" charset="-128"/>
                        </a:defRPr>
                      </a:lvl7pPr>
                      <a:lvl8pPr marL="1371600" eaLnBrk="0" fontAlgn="base" hangingPunct="0">
                        <a:spcBef>
                          <a:spcPct val="20000"/>
                        </a:spcBef>
                        <a:spcAft>
                          <a:spcPct val="0"/>
                        </a:spcAft>
                        <a:defRPr>
                          <a:solidFill>
                            <a:schemeClr val="tx1"/>
                          </a:solidFill>
                          <a:latin typeface="Arial" charset="0"/>
                          <a:ea typeface="ヒラギノ角ゴ Pro W3" charset="-128"/>
                        </a:defRPr>
                      </a:lvl8pPr>
                      <a:lvl9pPr marL="1828800" eaLnBrk="0" fontAlgn="base" hangingPunct="0">
                        <a:spcBef>
                          <a:spcPct val="20000"/>
                        </a:spcBef>
                        <a:spcAft>
                          <a:spcPct val="0"/>
                        </a:spcAft>
                        <a:defRPr>
                          <a:solidFill>
                            <a:schemeClr val="tx1"/>
                          </a:solidFill>
                          <a:latin typeface="Arial" charset="0"/>
                          <a:ea typeface="ヒラギノ角ゴ Pro W3"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rgbClr val="000000"/>
                          </a:solidFill>
                          <a:effectLst/>
                          <a:latin typeface="Calibri" pitchFamily="34" charset="0"/>
                          <a:ea typeface="ヒラギノ角ゴ Pro W3" charset="-128"/>
                        </a:rPr>
                        <a:t>People who already have status and control and have nothing to prove. Prefer brands that are reliable and believe they deserve the best.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068891">
                <a:tc>
                  <a:txBody>
                    <a:bodyPr/>
                    <a:lstStyle>
                      <a:lvl1pPr defTabSz="457200" eaLnBrk="0" hangingPunct="0">
                        <a:spcBef>
                          <a:spcPct val="20000"/>
                        </a:spcBef>
                        <a:defRPr sz="2800">
                          <a:solidFill>
                            <a:schemeClr val="tx1"/>
                          </a:solidFill>
                          <a:latin typeface="Arial" charset="0"/>
                          <a:ea typeface="ヒラギノ角ゴ Pro W3" charset="-128"/>
                        </a:defRPr>
                      </a:lvl1pPr>
                      <a:lvl2pPr marL="37931725" indent="-37474525" defTabSz="457200" eaLnBrk="0" hangingPunct="0">
                        <a:spcBef>
                          <a:spcPct val="20000"/>
                        </a:spcBef>
                        <a:defRPr sz="2400">
                          <a:solidFill>
                            <a:schemeClr val="tx1"/>
                          </a:solidFill>
                          <a:latin typeface="Arial" charset="0"/>
                          <a:ea typeface="ヒラギノ角ゴ Pro W3" charset="-128"/>
                        </a:defRPr>
                      </a:lvl2pPr>
                      <a:lvl3pPr eaLnBrk="0" hangingPunct="0">
                        <a:spcBef>
                          <a:spcPct val="20000"/>
                        </a:spcBef>
                        <a:defRPr sz="2000">
                          <a:solidFill>
                            <a:schemeClr val="tx1"/>
                          </a:solidFill>
                          <a:latin typeface="Arial" charset="0"/>
                          <a:ea typeface="ヒラギノ角ゴ Pro W3" charset="-128"/>
                        </a:defRPr>
                      </a:lvl3pPr>
                      <a:lvl4pPr eaLnBrk="0" hangingPunct="0">
                        <a:spcBef>
                          <a:spcPct val="20000"/>
                        </a:spcBef>
                        <a:defRPr>
                          <a:solidFill>
                            <a:schemeClr val="tx1"/>
                          </a:solidFill>
                          <a:latin typeface="Arial" charset="0"/>
                          <a:ea typeface="ヒラギノ角ゴ Pro W3" charset="-128"/>
                        </a:defRPr>
                      </a:lvl4pPr>
                      <a:lvl5pPr eaLnBrk="0" hangingPunct="0">
                        <a:spcBef>
                          <a:spcPct val="20000"/>
                        </a:spcBef>
                        <a:defRPr>
                          <a:solidFill>
                            <a:schemeClr val="tx1"/>
                          </a:solidFill>
                          <a:latin typeface="Arial" charset="0"/>
                          <a:ea typeface="ヒラギノ角ゴ Pro W3" charset="-128"/>
                        </a:defRPr>
                      </a:lvl5pPr>
                      <a:lvl6pPr marL="457200" eaLnBrk="0" fontAlgn="base" hangingPunct="0">
                        <a:spcBef>
                          <a:spcPct val="20000"/>
                        </a:spcBef>
                        <a:spcAft>
                          <a:spcPct val="0"/>
                        </a:spcAft>
                        <a:defRPr>
                          <a:solidFill>
                            <a:schemeClr val="tx1"/>
                          </a:solidFill>
                          <a:latin typeface="Arial" charset="0"/>
                          <a:ea typeface="ヒラギノ角ゴ Pro W3" charset="-128"/>
                        </a:defRPr>
                      </a:lvl6pPr>
                      <a:lvl7pPr marL="914400" eaLnBrk="0" fontAlgn="base" hangingPunct="0">
                        <a:spcBef>
                          <a:spcPct val="20000"/>
                        </a:spcBef>
                        <a:spcAft>
                          <a:spcPct val="0"/>
                        </a:spcAft>
                        <a:defRPr>
                          <a:solidFill>
                            <a:schemeClr val="tx1"/>
                          </a:solidFill>
                          <a:latin typeface="Arial" charset="0"/>
                          <a:ea typeface="ヒラギノ角ゴ Pro W3" charset="-128"/>
                        </a:defRPr>
                      </a:lvl7pPr>
                      <a:lvl8pPr marL="1371600" eaLnBrk="0" fontAlgn="base" hangingPunct="0">
                        <a:spcBef>
                          <a:spcPct val="20000"/>
                        </a:spcBef>
                        <a:spcAft>
                          <a:spcPct val="0"/>
                        </a:spcAft>
                        <a:defRPr>
                          <a:solidFill>
                            <a:schemeClr val="tx1"/>
                          </a:solidFill>
                          <a:latin typeface="Arial" charset="0"/>
                          <a:ea typeface="ヒラギノ角ゴ Pro W3" charset="-128"/>
                        </a:defRPr>
                      </a:lvl8pPr>
                      <a:lvl9pPr marL="1828800" eaLnBrk="0" fontAlgn="base" hangingPunct="0">
                        <a:spcBef>
                          <a:spcPct val="20000"/>
                        </a:spcBef>
                        <a:spcAft>
                          <a:spcPct val="0"/>
                        </a:spcAft>
                        <a:defRPr>
                          <a:solidFill>
                            <a:schemeClr val="tx1"/>
                          </a:solidFill>
                          <a:latin typeface="Arial" charset="0"/>
                          <a:ea typeface="ヒラギノ角ゴ Pro W3"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rgbClr val="000000"/>
                          </a:solidFill>
                          <a:effectLst/>
                          <a:latin typeface="Calibri" pitchFamily="34" charset="0"/>
                          <a:ea typeface="ヒラギノ角ゴ Pro W3" charset="-128"/>
                        </a:rPr>
                        <a:t>Explorer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57200" eaLnBrk="0" hangingPunct="0">
                        <a:spcBef>
                          <a:spcPct val="20000"/>
                        </a:spcBef>
                        <a:defRPr sz="2800">
                          <a:solidFill>
                            <a:schemeClr val="tx1"/>
                          </a:solidFill>
                          <a:latin typeface="Arial" charset="0"/>
                          <a:ea typeface="ヒラギノ角ゴ Pro W3" charset="-128"/>
                        </a:defRPr>
                      </a:lvl1pPr>
                      <a:lvl2pPr marL="37931725" indent="-37474525" defTabSz="457200" eaLnBrk="0" hangingPunct="0">
                        <a:spcBef>
                          <a:spcPct val="20000"/>
                        </a:spcBef>
                        <a:defRPr sz="2400">
                          <a:solidFill>
                            <a:schemeClr val="tx1"/>
                          </a:solidFill>
                          <a:latin typeface="Arial" charset="0"/>
                          <a:ea typeface="ヒラギノ角ゴ Pro W3" charset="-128"/>
                        </a:defRPr>
                      </a:lvl2pPr>
                      <a:lvl3pPr eaLnBrk="0" hangingPunct="0">
                        <a:spcBef>
                          <a:spcPct val="20000"/>
                        </a:spcBef>
                        <a:defRPr sz="2000">
                          <a:solidFill>
                            <a:schemeClr val="tx1"/>
                          </a:solidFill>
                          <a:latin typeface="Arial" charset="0"/>
                          <a:ea typeface="ヒラギノ角ゴ Pro W3" charset="-128"/>
                        </a:defRPr>
                      </a:lvl3pPr>
                      <a:lvl4pPr eaLnBrk="0" hangingPunct="0">
                        <a:spcBef>
                          <a:spcPct val="20000"/>
                        </a:spcBef>
                        <a:defRPr>
                          <a:solidFill>
                            <a:schemeClr val="tx1"/>
                          </a:solidFill>
                          <a:latin typeface="Arial" charset="0"/>
                          <a:ea typeface="ヒラギノ角ゴ Pro W3" charset="-128"/>
                        </a:defRPr>
                      </a:lvl4pPr>
                      <a:lvl5pPr eaLnBrk="0" hangingPunct="0">
                        <a:spcBef>
                          <a:spcPct val="20000"/>
                        </a:spcBef>
                        <a:defRPr>
                          <a:solidFill>
                            <a:schemeClr val="tx1"/>
                          </a:solidFill>
                          <a:latin typeface="Arial" charset="0"/>
                          <a:ea typeface="ヒラギノ角ゴ Pro W3" charset="-128"/>
                        </a:defRPr>
                      </a:lvl5pPr>
                      <a:lvl6pPr marL="457200" eaLnBrk="0" fontAlgn="base" hangingPunct="0">
                        <a:spcBef>
                          <a:spcPct val="20000"/>
                        </a:spcBef>
                        <a:spcAft>
                          <a:spcPct val="0"/>
                        </a:spcAft>
                        <a:defRPr>
                          <a:solidFill>
                            <a:schemeClr val="tx1"/>
                          </a:solidFill>
                          <a:latin typeface="Arial" charset="0"/>
                          <a:ea typeface="ヒラギノ角ゴ Pro W3" charset="-128"/>
                        </a:defRPr>
                      </a:lvl6pPr>
                      <a:lvl7pPr marL="914400" eaLnBrk="0" fontAlgn="base" hangingPunct="0">
                        <a:spcBef>
                          <a:spcPct val="20000"/>
                        </a:spcBef>
                        <a:spcAft>
                          <a:spcPct val="0"/>
                        </a:spcAft>
                        <a:defRPr>
                          <a:solidFill>
                            <a:schemeClr val="tx1"/>
                          </a:solidFill>
                          <a:latin typeface="Arial" charset="0"/>
                          <a:ea typeface="ヒラギノ角ゴ Pro W3" charset="-128"/>
                        </a:defRPr>
                      </a:lvl7pPr>
                      <a:lvl8pPr marL="1371600" eaLnBrk="0" fontAlgn="base" hangingPunct="0">
                        <a:spcBef>
                          <a:spcPct val="20000"/>
                        </a:spcBef>
                        <a:spcAft>
                          <a:spcPct val="0"/>
                        </a:spcAft>
                        <a:defRPr>
                          <a:solidFill>
                            <a:schemeClr val="tx1"/>
                          </a:solidFill>
                          <a:latin typeface="Arial" charset="0"/>
                          <a:ea typeface="ヒラギノ角ゴ Pro W3" charset="-128"/>
                        </a:defRPr>
                      </a:lvl8pPr>
                      <a:lvl9pPr marL="1828800" eaLnBrk="0" fontAlgn="base" hangingPunct="0">
                        <a:spcBef>
                          <a:spcPct val="20000"/>
                        </a:spcBef>
                        <a:spcAft>
                          <a:spcPct val="0"/>
                        </a:spcAft>
                        <a:defRPr>
                          <a:solidFill>
                            <a:schemeClr val="tx1"/>
                          </a:solidFill>
                          <a:latin typeface="Arial" charset="0"/>
                          <a:ea typeface="ヒラギノ角ゴ Pro W3"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rgbClr val="000000"/>
                          </a:solidFill>
                          <a:effectLst/>
                          <a:latin typeface="Calibri" pitchFamily="34" charset="0"/>
                          <a:ea typeface="ヒラギノ角ゴ Pro W3" charset="-128"/>
                        </a:rPr>
                        <a:t>Like to discover new things. Attracted to brands that offer new experiences and instant results.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186827">
                <a:tc>
                  <a:txBody>
                    <a:bodyPr/>
                    <a:lstStyle>
                      <a:lvl1pPr defTabSz="457200" eaLnBrk="0" hangingPunct="0">
                        <a:spcBef>
                          <a:spcPct val="20000"/>
                        </a:spcBef>
                        <a:defRPr sz="2800">
                          <a:solidFill>
                            <a:schemeClr val="tx1"/>
                          </a:solidFill>
                          <a:latin typeface="Arial" charset="0"/>
                          <a:ea typeface="ヒラギノ角ゴ Pro W3" charset="-128"/>
                        </a:defRPr>
                      </a:lvl1pPr>
                      <a:lvl2pPr marL="37931725" indent="-37474525" defTabSz="457200" eaLnBrk="0" hangingPunct="0">
                        <a:spcBef>
                          <a:spcPct val="20000"/>
                        </a:spcBef>
                        <a:defRPr sz="2400">
                          <a:solidFill>
                            <a:schemeClr val="tx1"/>
                          </a:solidFill>
                          <a:latin typeface="Arial" charset="0"/>
                          <a:ea typeface="ヒラギノ角ゴ Pro W3" charset="-128"/>
                        </a:defRPr>
                      </a:lvl2pPr>
                      <a:lvl3pPr eaLnBrk="0" hangingPunct="0">
                        <a:spcBef>
                          <a:spcPct val="20000"/>
                        </a:spcBef>
                        <a:defRPr sz="2000">
                          <a:solidFill>
                            <a:schemeClr val="tx1"/>
                          </a:solidFill>
                          <a:latin typeface="Arial" charset="0"/>
                          <a:ea typeface="ヒラギノ角ゴ Pro W3" charset="-128"/>
                        </a:defRPr>
                      </a:lvl3pPr>
                      <a:lvl4pPr eaLnBrk="0" hangingPunct="0">
                        <a:spcBef>
                          <a:spcPct val="20000"/>
                        </a:spcBef>
                        <a:defRPr>
                          <a:solidFill>
                            <a:schemeClr val="tx1"/>
                          </a:solidFill>
                          <a:latin typeface="Arial" charset="0"/>
                          <a:ea typeface="ヒラギノ角ゴ Pro W3" charset="-128"/>
                        </a:defRPr>
                      </a:lvl4pPr>
                      <a:lvl5pPr eaLnBrk="0" hangingPunct="0">
                        <a:spcBef>
                          <a:spcPct val="20000"/>
                        </a:spcBef>
                        <a:defRPr>
                          <a:solidFill>
                            <a:schemeClr val="tx1"/>
                          </a:solidFill>
                          <a:latin typeface="Arial" charset="0"/>
                          <a:ea typeface="ヒラギノ角ゴ Pro W3" charset="-128"/>
                        </a:defRPr>
                      </a:lvl5pPr>
                      <a:lvl6pPr marL="457200" eaLnBrk="0" fontAlgn="base" hangingPunct="0">
                        <a:spcBef>
                          <a:spcPct val="20000"/>
                        </a:spcBef>
                        <a:spcAft>
                          <a:spcPct val="0"/>
                        </a:spcAft>
                        <a:defRPr>
                          <a:solidFill>
                            <a:schemeClr val="tx1"/>
                          </a:solidFill>
                          <a:latin typeface="Arial" charset="0"/>
                          <a:ea typeface="ヒラギノ角ゴ Pro W3" charset="-128"/>
                        </a:defRPr>
                      </a:lvl6pPr>
                      <a:lvl7pPr marL="914400" eaLnBrk="0" fontAlgn="base" hangingPunct="0">
                        <a:spcBef>
                          <a:spcPct val="20000"/>
                        </a:spcBef>
                        <a:spcAft>
                          <a:spcPct val="0"/>
                        </a:spcAft>
                        <a:defRPr>
                          <a:solidFill>
                            <a:schemeClr val="tx1"/>
                          </a:solidFill>
                          <a:latin typeface="Arial" charset="0"/>
                          <a:ea typeface="ヒラギノ角ゴ Pro W3" charset="-128"/>
                        </a:defRPr>
                      </a:lvl7pPr>
                      <a:lvl8pPr marL="1371600" eaLnBrk="0" fontAlgn="base" hangingPunct="0">
                        <a:spcBef>
                          <a:spcPct val="20000"/>
                        </a:spcBef>
                        <a:spcAft>
                          <a:spcPct val="0"/>
                        </a:spcAft>
                        <a:defRPr>
                          <a:solidFill>
                            <a:schemeClr val="tx1"/>
                          </a:solidFill>
                          <a:latin typeface="Arial" charset="0"/>
                          <a:ea typeface="ヒラギノ角ゴ Pro W3" charset="-128"/>
                        </a:defRPr>
                      </a:lvl8pPr>
                      <a:lvl9pPr marL="1828800" eaLnBrk="0" fontAlgn="base" hangingPunct="0">
                        <a:spcBef>
                          <a:spcPct val="20000"/>
                        </a:spcBef>
                        <a:spcAft>
                          <a:spcPct val="0"/>
                        </a:spcAft>
                        <a:defRPr>
                          <a:solidFill>
                            <a:schemeClr val="tx1"/>
                          </a:solidFill>
                          <a:latin typeface="Arial" charset="0"/>
                          <a:ea typeface="ヒラギノ角ゴ Pro W3"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rgbClr val="000000"/>
                          </a:solidFill>
                          <a:effectLst/>
                          <a:latin typeface="Calibri" pitchFamily="34" charset="0"/>
                          <a:ea typeface="ヒラギノ角ゴ Pro W3" charset="-128"/>
                        </a:rPr>
                        <a:t>Reformer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57200" eaLnBrk="0" hangingPunct="0">
                        <a:spcBef>
                          <a:spcPct val="20000"/>
                        </a:spcBef>
                        <a:defRPr sz="2800">
                          <a:solidFill>
                            <a:schemeClr val="tx1"/>
                          </a:solidFill>
                          <a:latin typeface="Arial" charset="0"/>
                          <a:ea typeface="ヒラギノ角ゴ Pro W3" charset="-128"/>
                        </a:defRPr>
                      </a:lvl1pPr>
                      <a:lvl2pPr marL="37931725" indent="-37474525" defTabSz="457200" eaLnBrk="0" hangingPunct="0">
                        <a:spcBef>
                          <a:spcPct val="20000"/>
                        </a:spcBef>
                        <a:defRPr sz="2400">
                          <a:solidFill>
                            <a:schemeClr val="tx1"/>
                          </a:solidFill>
                          <a:latin typeface="Arial" charset="0"/>
                          <a:ea typeface="ヒラギノ角ゴ Pro W3" charset="-128"/>
                        </a:defRPr>
                      </a:lvl2pPr>
                      <a:lvl3pPr eaLnBrk="0" hangingPunct="0">
                        <a:spcBef>
                          <a:spcPct val="20000"/>
                        </a:spcBef>
                        <a:defRPr sz="2000">
                          <a:solidFill>
                            <a:schemeClr val="tx1"/>
                          </a:solidFill>
                          <a:latin typeface="Arial" charset="0"/>
                          <a:ea typeface="ヒラギノ角ゴ Pro W3" charset="-128"/>
                        </a:defRPr>
                      </a:lvl3pPr>
                      <a:lvl4pPr eaLnBrk="0" hangingPunct="0">
                        <a:spcBef>
                          <a:spcPct val="20000"/>
                        </a:spcBef>
                        <a:defRPr>
                          <a:solidFill>
                            <a:schemeClr val="tx1"/>
                          </a:solidFill>
                          <a:latin typeface="Arial" charset="0"/>
                          <a:ea typeface="ヒラギノ角ゴ Pro W3" charset="-128"/>
                        </a:defRPr>
                      </a:lvl4pPr>
                      <a:lvl5pPr eaLnBrk="0" hangingPunct="0">
                        <a:spcBef>
                          <a:spcPct val="20000"/>
                        </a:spcBef>
                        <a:defRPr>
                          <a:solidFill>
                            <a:schemeClr val="tx1"/>
                          </a:solidFill>
                          <a:latin typeface="Arial" charset="0"/>
                          <a:ea typeface="ヒラギノ角ゴ Pro W3" charset="-128"/>
                        </a:defRPr>
                      </a:lvl5pPr>
                      <a:lvl6pPr marL="457200" eaLnBrk="0" fontAlgn="base" hangingPunct="0">
                        <a:spcBef>
                          <a:spcPct val="20000"/>
                        </a:spcBef>
                        <a:spcAft>
                          <a:spcPct val="0"/>
                        </a:spcAft>
                        <a:defRPr>
                          <a:solidFill>
                            <a:schemeClr val="tx1"/>
                          </a:solidFill>
                          <a:latin typeface="Arial" charset="0"/>
                          <a:ea typeface="ヒラギノ角ゴ Pro W3" charset="-128"/>
                        </a:defRPr>
                      </a:lvl6pPr>
                      <a:lvl7pPr marL="914400" eaLnBrk="0" fontAlgn="base" hangingPunct="0">
                        <a:spcBef>
                          <a:spcPct val="20000"/>
                        </a:spcBef>
                        <a:spcAft>
                          <a:spcPct val="0"/>
                        </a:spcAft>
                        <a:defRPr>
                          <a:solidFill>
                            <a:schemeClr val="tx1"/>
                          </a:solidFill>
                          <a:latin typeface="Arial" charset="0"/>
                          <a:ea typeface="ヒラギノ角ゴ Pro W3" charset="-128"/>
                        </a:defRPr>
                      </a:lvl7pPr>
                      <a:lvl8pPr marL="1371600" eaLnBrk="0" fontAlgn="base" hangingPunct="0">
                        <a:spcBef>
                          <a:spcPct val="20000"/>
                        </a:spcBef>
                        <a:spcAft>
                          <a:spcPct val="0"/>
                        </a:spcAft>
                        <a:defRPr>
                          <a:solidFill>
                            <a:schemeClr val="tx1"/>
                          </a:solidFill>
                          <a:latin typeface="Arial" charset="0"/>
                          <a:ea typeface="ヒラギノ角ゴ Pro W3" charset="-128"/>
                        </a:defRPr>
                      </a:lvl8pPr>
                      <a:lvl9pPr marL="1828800" eaLnBrk="0" fontAlgn="base" hangingPunct="0">
                        <a:spcBef>
                          <a:spcPct val="20000"/>
                        </a:spcBef>
                        <a:spcAft>
                          <a:spcPct val="0"/>
                        </a:spcAft>
                        <a:defRPr>
                          <a:solidFill>
                            <a:schemeClr val="tx1"/>
                          </a:solidFill>
                          <a:latin typeface="Arial" charset="0"/>
                          <a:ea typeface="ヒラギノ角ゴ Pro W3"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rgbClr val="000000"/>
                          </a:solidFill>
                          <a:effectLst/>
                          <a:latin typeface="Calibri" pitchFamily="34" charset="0"/>
                          <a:ea typeface="ヒラギノ角ゴ Pro W3" charset="-128"/>
                        </a:rPr>
                        <a:t>Defined by their self-esteem and self-fulfillment. They tend to be innovative and are less impressed by status. They are not materialistic and are socially aware. They may buy brands that are more environmentally friendly of those considered healthy.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extLst>
      <p:ext uri="{BB962C8B-B14F-4D97-AF65-F5344CB8AC3E}">
        <p14:creationId xmlns:p14="http://schemas.microsoft.com/office/powerpoint/2010/main" val="477881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905000" y="-228600"/>
            <a:ext cx="8229600" cy="1143000"/>
          </a:xfrm>
        </p:spPr>
        <p:txBody>
          <a:bodyPr/>
          <a:lstStyle/>
          <a:p>
            <a:r>
              <a:rPr lang="en-GB" altLang="en-US" smtClean="0"/>
              <a:t>A Psychometric audience profile</a:t>
            </a:r>
          </a:p>
        </p:txBody>
      </p:sp>
      <p:graphicFrame>
        <p:nvGraphicFramePr>
          <p:cNvPr id="5" name="Content Placeholder 5"/>
          <p:cNvGraphicFramePr>
            <a:graphicFrameLocks noGrp="1"/>
          </p:cNvGraphicFramePr>
          <p:nvPr>
            <p:extLst/>
          </p:nvPr>
        </p:nvGraphicFramePr>
        <p:xfrm>
          <a:off x="1524000" y="764704"/>
          <a:ext cx="9144000" cy="3535668"/>
        </p:xfrm>
        <a:graphic>
          <a:graphicData uri="http://schemas.openxmlformats.org/drawingml/2006/table">
            <a:tbl>
              <a:tblPr/>
              <a:tblGrid>
                <a:gridCol w="1981200"/>
                <a:gridCol w="7162800"/>
              </a:tblGrid>
              <a:tr h="1101725">
                <a:tc>
                  <a:txBody>
                    <a:bodyPr/>
                    <a:lstStyle>
                      <a:lvl1pPr defTabSz="457200" eaLnBrk="0" hangingPunct="0">
                        <a:spcBef>
                          <a:spcPct val="20000"/>
                        </a:spcBef>
                        <a:defRPr sz="2800">
                          <a:solidFill>
                            <a:schemeClr val="tx1"/>
                          </a:solidFill>
                          <a:latin typeface="Arial" charset="0"/>
                          <a:ea typeface="ヒラギノ角ゴ Pro W3" charset="-128"/>
                        </a:defRPr>
                      </a:lvl1pPr>
                      <a:lvl2pPr marL="37931725" indent="-37474525" defTabSz="457200" eaLnBrk="0" hangingPunct="0">
                        <a:spcBef>
                          <a:spcPct val="20000"/>
                        </a:spcBef>
                        <a:defRPr sz="2400">
                          <a:solidFill>
                            <a:schemeClr val="tx1"/>
                          </a:solidFill>
                          <a:latin typeface="Arial" charset="0"/>
                          <a:ea typeface="ヒラギノ角ゴ Pro W3" charset="-128"/>
                        </a:defRPr>
                      </a:lvl2pPr>
                      <a:lvl3pPr eaLnBrk="0" hangingPunct="0">
                        <a:spcBef>
                          <a:spcPct val="20000"/>
                        </a:spcBef>
                        <a:defRPr sz="2000">
                          <a:solidFill>
                            <a:schemeClr val="tx1"/>
                          </a:solidFill>
                          <a:latin typeface="Arial" charset="0"/>
                          <a:ea typeface="ヒラギノ角ゴ Pro W3" charset="-128"/>
                        </a:defRPr>
                      </a:lvl3pPr>
                      <a:lvl4pPr eaLnBrk="0" hangingPunct="0">
                        <a:spcBef>
                          <a:spcPct val="20000"/>
                        </a:spcBef>
                        <a:defRPr>
                          <a:solidFill>
                            <a:schemeClr val="tx1"/>
                          </a:solidFill>
                          <a:latin typeface="Arial" charset="0"/>
                          <a:ea typeface="ヒラギノ角ゴ Pro W3" charset="-128"/>
                        </a:defRPr>
                      </a:lvl4pPr>
                      <a:lvl5pPr eaLnBrk="0" hangingPunct="0">
                        <a:spcBef>
                          <a:spcPct val="20000"/>
                        </a:spcBef>
                        <a:defRPr>
                          <a:solidFill>
                            <a:schemeClr val="tx1"/>
                          </a:solidFill>
                          <a:latin typeface="Arial" charset="0"/>
                          <a:ea typeface="ヒラギノ角ゴ Pro W3" charset="-128"/>
                        </a:defRPr>
                      </a:lvl5pPr>
                      <a:lvl6pPr marL="457200" eaLnBrk="0" fontAlgn="base" hangingPunct="0">
                        <a:spcBef>
                          <a:spcPct val="20000"/>
                        </a:spcBef>
                        <a:spcAft>
                          <a:spcPct val="0"/>
                        </a:spcAft>
                        <a:defRPr>
                          <a:solidFill>
                            <a:schemeClr val="tx1"/>
                          </a:solidFill>
                          <a:latin typeface="Arial" charset="0"/>
                          <a:ea typeface="ヒラギノ角ゴ Pro W3" charset="-128"/>
                        </a:defRPr>
                      </a:lvl6pPr>
                      <a:lvl7pPr marL="914400" eaLnBrk="0" fontAlgn="base" hangingPunct="0">
                        <a:spcBef>
                          <a:spcPct val="20000"/>
                        </a:spcBef>
                        <a:spcAft>
                          <a:spcPct val="0"/>
                        </a:spcAft>
                        <a:defRPr>
                          <a:solidFill>
                            <a:schemeClr val="tx1"/>
                          </a:solidFill>
                          <a:latin typeface="Arial" charset="0"/>
                          <a:ea typeface="ヒラギノ角ゴ Pro W3" charset="-128"/>
                        </a:defRPr>
                      </a:lvl7pPr>
                      <a:lvl8pPr marL="1371600" eaLnBrk="0" fontAlgn="base" hangingPunct="0">
                        <a:spcBef>
                          <a:spcPct val="20000"/>
                        </a:spcBef>
                        <a:spcAft>
                          <a:spcPct val="0"/>
                        </a:spcAft>
                        <a:defRPr>
                          <a:solidFill>
                            <a:schemeClr val="tx1"/>
                          </a:solidFill>
                          <a:latin typeface="Arial" charset="0"/>
                          <a:ea typeface="ヒラギノ角ゴ Pro W3" charset="-128"/>
                        </a:defRPr>
                      </a:lvl8pPr>
                      <a:lvl9pPr marL="1828800" eaLnBrk="0" fontAlgn="base" hangingPunct="0">
                        <a:spcBef>
                          <a:spcPct val="20000"/>
                        </a:spcBef>
                        <a:spcAft>
                          <a:spcPct val="0"/>
                        </a:spcAft>
                        <a:defRPr>
                          <a:solidFill>
                            <a:schemeClr val="tx1"/>
                          </a:solidFill>
                          <a:latin typeface="Arial" charset="0"/>
                          <a:ea typeface="ヒラギノ角ゴ Pro W3"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rgbClr val="000000"/>
                          </a:solidFill>
                          <a:effectLst/>
                          <a:latin typeface="Calibri" pitchFamily="34" charset="0"/>
                          <a:ea typeface="ヒラギノ角ゴ Pro W3" charset="-128"/>
                        </a:rPr>
                        <a:t>Mainstreamer</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57200" eaLnBrk="0" hangingPunct="0">
                        <a:spcBef>
                          <a:spcPct val="20000"/>
                        </a:spcBef>
                        <a:defRPr sz="2800">
                          <a:solidFill>
                            <a:schemeClr val="tx1"/>
                          </a:solidFill>
                          <a:latin typeface="Arial" charset="0"/>
                          <a:ea typeface="ヒラギノ角ゴ Pro W3" charset="-128"/>
                        </a:defRPr>
                      </a:lvl1pPr>
                      <a:lvl2pPr marL="37931725" indent="-37474525" defTabSz="457200" eaLnBrk="0" hangingPunct="0">
                        <a:spcBef>
                          <a:spcPct val="20000"/>
                        </a:spcBef>
                        <a:defRPr sz="2400">
                          <a:solidFill>
                            <a:schemeClr val="tx1"/>
                          </a:solidFill>
                          <a:latin typeface="Arial" charset="0"/>
                          <a:ea typeface="ヒラギノ角ゴ Pro W3" charset="-128"/>
                        </a:defRPr>
                      </a:lvl2pPr>
                      <a:lvl3pPr eaLnBrk="0" hangingPunct="0">
                        <a:spcBef>
                          <a:spcPct val="20000"/>
                        </a:spcBef>
                        <a:defRPr sz="2000">
                          <a:solidFill>
                            <a:schemeClr val="tx1"/>
                          </a:solidFill>
                          <a:latin typeface="Arial" charset="0"/>
                          <a:ea typeface="ヒラギノ角ゴ Pro W3" charset="-128"/>
                        </a:defRPr>
                      </a:lvl3pPr>
                      <a:lvl4pPr eaLnBrk="0" hangingPunct="0">
                        <a:spcBef>
                          <a:spcPct val="20000"/>
                        </a:spcBef>
                        <a:defRPr>
                          <a:solidFill>
                            <a:schemeClr val="tx1"/>
                          </a:solidFill>
                          <a:latin typeface="Arial" charset="0"/>
                          <a:ea typeface="ヒラギノ角ゴ Pro W3" charset="-128"/>
                        </a:defRPr>
                      </a:lvl4pPr>
                      <a:lvl5pPr eaLnBrk="0" hangingPunct="0">
                        <a:spcBef>
                          <a:spcPct val="20000"/>
                        </a:spcBef>
                        <a:defRPr>
                          <a:solidFill>
                            <a:schemeClr val="tx1"/>
                          </a:solidFill>
                          <a:latin typeface="Arial" charset="0"/>
                          <a:ea typeface="ヒラギノ角ゴ Pro W3" charset="-128"/>
                        </a:defRPr>
                      </a:lvl5pPr>
                      <a:lvl6pPr marL="457200" eaLnBrk="0" fontAlgn="base" hangingPunct="0">
                        <a:spcBef>
                          <a:spcPct val="20000"/>
                        </a:spcBef>
                        <a:spcAft>
                          <a:spcPct val="0"/>
                        </a:spcAft>
                        <a:defRPr>
                          <a:solidFill>
                            <a:schemeClr val="tx1"/>
                          </a:solidFill>
                          <a:latin typeface="Arial" charset="0"/>
                          <a:ea typeface="ヒラギノ角ゴ Pro W3" charset="-128"/>
                        </a:defRPr>
                      </a:lvl6pPr>
                      <a:lvl7pPr marL="914400" eaLnBrk="0" fontAlgn="base" hangingPunct="0">
                        <a:spcBef>
                          <a:spcPct val="20000"/>
                        </a:spcBef>
                        <a:spcAft>
                          <a:spcPct val="0"/>
                        </a:spcAft>
                        <a:defRPr>
                          <a:solidFill>
                            <a:schemeClr val="tx1"/>
                          </a:solidFill>
                          <a:latin typeface="Arial" charset="0"/>
                          <a:ea typeface="ヒラギノ角ゴ Pro W3" charset="-128"/>
                        </a:defRPr>
                      </a:lvl7pPr>
                      <a:lvl8pPr marL="1371600" eaLnBrk="0" fontAlgn="base" hangingPunct="0">
                        <a:spcBef>
                          <a:spcPct val="20000"/>
                        </a:spcBef>
                        <a:spcAft>
                          <a:spcPct val="0"/>
                        </a:spcAft>
                        <a:defRPr>
                          <a:solidFill>
                            <a:schemeClr val="tx1"/>
                          </a:solidFill>
                          <a:latin typeface="Arial" charset="0"/>
                          <a:ea typeface="ヒラギノ角ゴ Pro W3" charset="-128"/>
                        </a:defRPr>
                      </a:lvl8pPr>
                      <a:lvl9pPr marL="1828800" eaLnBrk="0" fontAlgn="base" hangingPunct="0">
                        <a:spcBef>
                          <a:spcPct val="20000"/>
                        </a:spcBef>
                        <a:spcAft>
                          <a:spcPct val="0"/>
                        </a:spcAft>
                        <a:defRPr>
                          <a:solidFill>
                            <a:schemeClr val="tx1"/>
                          </a:solidFill>
                          <a:latin typeface="Arial" charset="0"/>
                          <a:ea typeface="ヒラギノ角ゴ Pro W3"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rgbClr val="000000"/>
                          </a:solidFill>
                          <a:effectLst/>
                          <a:latin typeface="Calibri" pitchFamily="34" charset="0"/>
                          <a:ea typeface="ヒラギノ角ゴ Pro W3" charset="-128"/>
                        </a:rPr>
                        <a:t>Make up 40% of the population. They like security, tried and trusted brands and like to think they belong to a group of like-minded people. Like value for money and less likely to take risks.</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835150">
                <a:tc>
                  <a:txBody>
                    <a:bodyPr/>
                    <a:lstStyle>
                      <a:lvl1pPr defTabSz="457200" eaLnBrk="0" hangingPunct="0">
                        <a:spcBef>
                          <a:spcPct val="20000"/>
                        </a:spcBef>
                        <a:defRPr sz="2800">
                          <a:solidFill>
                            <a:schemeClr val="tx1"/>
                          </a:solidFill>
                          <a:latin typeface="Arial" charset="0"/>
                          <a:ea typeface="ヒラギノ角ゴ Pro W3" charset="-128"/>
                        </a:defRPr>
                      </a:lvl1pPr>
                      <a:lvl2pPr marL="37931725" indent="-37474525" defTabSz="457200" eaLnBrk="0" hangingPunct="0">
                        <a:spcBef>
                          <a:spcPct val="20000"/>
                        </a:spcBef>
                        <a:defRPr sz="2400">
                          <a:solidFill>
                            <a:schemeClr val="tx1"/>
                          </a:solidFill>
                          <a:latin typeface="Arial" charset="0"/>
                          <a:ea typeface="ヒラギノ角ゴ Pro W3" charset="-128"/>
                        </a:defRPr>
                      </a:lvl2pPr>
                      <a:lvl3pPr eaLnBrk="0" hangingPunct="0">
                        <a:spcBef>
                          <a:spcPct val="20000"/>
                        </a:spcBef>
                        <a:defRPr sz="2000">
                          <a:solidFill>
                            <a:schemeClr val="tx1"/>
                          </a:solidFill>
                          <a:latin typeface="Arial" charset="0"/>
                          <a:ea typeface="ヒラギノ角ゴ Pro W3" charset="-128"/>
                        </a:defRPr>
                      </a:lvl3pPr>
                      <a:lvl4pPr eaLnBrk="0" hangingPunct="0">
                        <a:spcBef>
                          <a:spcPct val="20000"/>
                        </a:spcBef>
                        <a:defRPr>
                          <a:solidFill>
                            <a:schemeClr val="tx1"/>
                          </a:solidFill>
                          <a:latin typeface="Arial" charset="0"/>
                          <a:ea typeface="ヒラギノ角ゴ Pro W3" charset="-128"/>
                        </a:defRPr>
                      </a:lvl4pPr>
                      <a:lvl5pPr eaLnBrk="0" hangingPunct="0">
                        <a:spcBef>
                          <a:spcPct val="20000"/>
                        </a:spcBef>
                        <a:defRPr>
                          <a:solidFill>
                            <a:schemeClr val="tx1"/>
                          </a:solidFill>
                          <a:latin typeface="Arial" charset="0"/>
                          <a:ea typeface="ヒラギノ角ゴ Pro W3" charset="-128"/>
                        </a:defRPr>
                      </a:lvl5pPr>
                      <a:lvl6pPr marL="457200" eaLnBrk="0" fontAlgn="base" hangingPunct="0">
                        <a:spcBef>
                          <a:spcPct val="20000"/>
                        </a:spcBef>
                        <a:spcAft>
                          <a:spcPct val="0"/>
                        </a:spcAft>
                        <a:defRPr>
                          <a:solidFill>
                            <a:schemeClr val="tx1"/>
                          </a:solidFill>
                          <a:latin typeface="Arial" charset="0"/>
                          <a:ea typeface="ヒラギノ角ゴ Pro W3" charset="-128"/>
                        </a:defRPr>
                      </a:lvl6pPr>
                      <a:lvl7pPr marL="914400" eaLnBrk="0" fontAlgn="base" hangingPunct="0">
                        <a:spcBef>
                          <a:spcPct val="20000"/>
                        </a:spcBef>
                        <a:spcAft>
                          <a:spcPct val="0"/>
                        </a:spcAft>
                        <a:defRPr>
                          <a:solidFill>
                            <a:schemeClr val="tx1"/>
                          </a:solidFill>
                          <a:latin typeface="Arial" charset="0"/>
                          <a:ea typeface="ヒラギノ角ゴ Pro W3" charset="-128"/>
                        </a:defRPr>
                      </a:lvl7pPr>
                      <a:lvl8pPr marL="1371600" eaLnBrk="0" fontAlgn="base" hangingPunct="0">
                        <a:spcBef>
                          <a:spcPct val="20000"/>
                        </a:spcBef>
                        <a:spcAft>
                          <a:spcPct val="0"/>
                        </a:spcAft>
                        <a:defRPr>
                          <a:solidFill>
                            <a:schemeClr val="tx1"/>
                          </a:solidFill>
                          <a:latin typeface="Arial" charset="0"/>
                          <a:ea typeface="ヒラギノ角ゴ Pro W3" charset="-128"/>
                        </a:defRPr>
                      </a:lvl8pPr>
                      <a:lvl9pPr marL="1828800" eaLnBrk="0" fontAlgn="base" hangingPunct="0">
                        <a:spcBef>
                          <a:spcPct val="20000"/>
                        </a:spcBef>
                        <a:spcAft>
                          <a:spcPct val="0"/>
                        </a:spcAft>
                        <a:defRPr>
                          <a:solidFill>
                            <a:schemeClr val="tx1"/>
                          </a:solidFill>
                          <a:latin typeface="Arial" charset="0"/>
                          <a:ea typeface="ヒラギノ角ゴ Pro W3"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rgbClr val="000000"/>
                          </a:solidFill>
                          <a:effectLst/>
                          <a:latin typeface="Calibri" pitchFamily="34" charset="0"/>
                          <a:ea typeface="ヒラギノ角ゴ Pro W3" charset="-128"/>
                        </a:rPr>
                        <a:t>Aspirer</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57200" eaLnBrk="0" hangingPunct="0">
                        <a:spcBef>
                          <a:spcPct val="20000"/>
                        </a:spcBef>
                        <a:defRPr sz="2800">
                          <a:solidFill>
                            <a:schemeClr val="tx1"/>
                          </a:solidFill>
                          <a:latin typeface="Arial" charset="0"/>
                          <a:ea typeface="ヒラギノ角ゴ Pro W3" charset="-128"/>
                        </a:defRPr>
                      </a:lvl1pPr>
                      <a:lvl2pPr marL="37931725" indent="-37474525" defTabSz="457200" eaLnBrk="0" hangingPunct="0">
                        <a:spcBef>
                          <a:spcPct val="20000"/>
                        </a:spcBef>
                        <a:defRPr sz="2400">
                          <a:solidFill>
                            <a:schemeClr val="tx1"/>
                          </a:solidFill>
                          <a:latin typeface="Arial" charset="0"/>
                          <a:ea typeface="ヒラギノ角ゴ Pro W3" charset="-128"/>
                        </a:defRPr>
                      </a:lvl2pPr>
                      <a:lvl3pPr eaLnBrk="0" hangingPunct="0">
                        <a:spcBef>
                          <a:spcPct val="20000"/>
                        </a:spcBef>
                        <a:defRPr sz="2000">
                          <a:solidFill>
                            <a:schemeClr val="tx1"/>
                          </a:solidFill>
                          <a:latin typeface="Arial" charset="0"/>
                          <a:ea typeface="ヒラギノ角ゴ Pro W3" charset="-128"/>
                        </a:defRPr>
                      </a:lvl3pPr>
                      <a:lvl4pPr eaLnBrk="0" hangingPunct="0">
                        <a:spcBef>
                          <a:spcPct val="20000"/>
                        </a:spcBef>
                        <a:defRPr>
                          <a:solidFill>
                            <a:schemeClr val="tx1"/>
                          </a:solidFill>
                          <a:latin typeface="Arial" charset="0"/>
                          <a:ea typeface="ヒラギノ角ゴ Pro W3" charset="-128"/>
                        </a:defRPr>
                      </a:lvl4pPr>
                      <a:lvl5pPr eaLnBrk="0" hangingPunct="0">
                        <a:spcBef>
                          <a:spcPct val="20000"/>
                        </a:spcBef>
                        <a:defRPr>
                          <a:solidFill>
                            <a:schemeClr val="tx1"/>
                          </a:solidFill>
                          <a:latin typeface="Arial" charset="0"/>
                          <a:ea typeface="ヒラギノ角ゴ Pro W3" charset="-128"/>
                        </a:defRPr>
                      </a:lvl5pPr>
                      <a:lvl6pPr marL="457200" eaLnBrk="0" fontAlgn="base" hangingPunct="0">
                        <a:spcBef>
                          <a:spcPct val="20000"/>
                        </a:spcBef>
                        <a:spcAft>
                          <a:spcPct val="0"/>
                        </a:spcAft>
                        <a:defRPr>
                          <a:solidFill>
                            <a:schemeClr val="tx1"/>
                          </a:solidFill>
                          <a:latin typeface="Arial" charset="0"/>
                          <a:ea typeface="ヒラギノ角ゴ Pro W3" charset="-128"/>
                        </a:defRPr>
                      </a:lvl6pPr>
                      <a:lvl7pPr marL="914400" eaLnBrk="0" fontAlgn="base" hangingPunct="0">
                        <a:spcBef>
                          <a:spcPct val="20000"/>
                        </a:spcBef>
                        <a:spcAft>
                          <a:spcPct val="0"/>
                        </a:spcAft>
                        <a:defRPr>
                          <a:solidFill>
                            <a:schemeClr val="tx1"/>
                          </a:solidFill>
                          <a:latin typeface="Arial" charset="0"/>
                          <a:ea typeface="ヒラギノ角ゴ Pro W3" charset="-128"/>
                        </a:defRPr>
                      </a:lvl7pPr>
                      <a:lvl8pPr marL="1371600" eaLnBrk="0" fontAlgn="base" hangingPunct="0">
                        <a:spcBef>
                          <a:spcPct val="20000"/>
                        </a:spcBef>
                        <a:spcAft>
                          <a:spcPct val="0"/>
                        </a:spcAft>
                        <a:defRPr>
                          <a:solidFill>
                            <a:schemeClr val="tx1"/>
                          </a:solidFill>
                          <a:latin typeface="Arial" charset="0"/>
                          <a:ea typeface="ヒラギノ角ゴ Pro W3" charset="-128"/>
                        </a:defRPr>
                      </a:lvl8pPr>
                      <a:lvl9pPr marL="1828800" eaLnBrk="0" fontAlgn="base" hangingPunct="0">
                        <a:spcBef>
                          <a:spcPct val="20000"/>
                        </a:spcBef>
                        <a:spcAft>
                          <a:spcPct val="0"/>
                        </a:spcAft>
                        <a:defRPr>
                          <a:solidFill>
                            <a:schemeClr val="tx1"/>
                          </a:solidFill>
                          <a:latin typeface="Arial" charset="0"/>
                          <a:ea typeface="ヒラギノ角ゴ Pro W3"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rgbClr val="000000"/>
                          </a:solidFill>
                          <a:effectLst/>
                          <a:latin typeface="Calibri" pitchFamily="34" charset="0"/>
                          <a:ea typeface="ヒラギノ角ゴ Pro W3" charset="-128"/>
                        </a:rPr>
                        <a:t>This group want status and prefer brands that show their place in society. They are happy to live on credit and will buy items with designer labels. They are stylish and dynamic and may be persuaded by celebrity endorsement (link to Dyer’s Star Theory)</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rgbClr val="000000"/>
                        </a:solidFill>
                        <a:effectLst/>
                        <a:latin typeface="Calibri" pitchFamily="34" charset="0"/>
                        <a:ea typeface="ヒラギノ角ゴ Pro W3"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933460934"/>
              </p:ext>
            </p:extLst>
          </p:nvPr>
        </p:nvGraphicFramePr>
        <p:xfrm>
          <a:off x="1524000" y="4005064"/>
          <a:ext cx="9144000" cy="3106254"/>
        </p:xfrm>
        <a:graphic>
          <a:graphicData uri="http://schemas.openxmlformats.org/drawingml/2006/table">
            <a:tbl>
              <a:tblPr/>
              <a:tblGrid>
                <a:gridCol w="1981200"/>
                <a:gridCol w="7162800"/>
              </a:tblGrid>
              <a:tr h="1399759">
                <a:tc>
                  <a:txBody>
                    <a:bodyPr/>
                    <a:lstStyle>
                      <a:lvl1pPr defTabSz="457200" eaLnBrk="0" hangingPunct="0">
                        <a:spcBef>
                          <a:spcPct val="20000"/>
                        </a:spcBef>
                        <a:defRPr sz="2800">
                          <a:solidFill>
                            <a:schemeClr val="tx1"/>
                          </a:solidFill>
                          <a:latin typeface="Arial" charset="0"/>
                          <a:ea typeface="ヒラギノ角ゴ Pro W3" charset="-128"/>
                        </a:defRPr>
                      </a:lvl1pPr>
                      <a:lvl2pPr marL="37931725" indent="-37474525" defTabSz="457200" eaLnBrk="0" hangingPunct="0">
                        <a:spcBef>
                          <a:spcPct val="20000"/>
                        </a:spcBef>
                        <a:defRPr sz="2400">
                          <a:solidFill>
                            <a:schemeClr val="tx1"/>
                          </a:solidFill>
                          <a:latin typeface="Arial" charset="0"/>
                          <a:ea typeface="ヒラギノ角ゴ Pro W3" charset="-128"/>
                        </a:defRPr>
                      </a:lvl2pPr>
                      <a:lvl3pPr eaLnBrk="0" hangingPunct="0">
                        <a:spcBef>
                          <a:spcPct val="20000"/>
                        </a:spcBef>
                        <a:defRPr sz="2000">
                          <a:solidFill>
                            <a:schemeClr val="tx1"/>
                          </a:solidFill>
                          <a:latin typeface="Arial" charset="0"/>
                          <a:ea typeface="ヒラギノ角ゴ Pro W3" charset="-128"/>
                        </a:defRPr>
                      </a:lvl3pPr>
                      <a:lvl4pPr eaLnBrk="0" hangingPunct="0">
                        <a:spcBef>
                          <a:spcPct val="20000"/>
                        </a:spcBef>
                        <a:defRPr>
                          <a:solidFill>
                            <a:schemeClr val="tx1"/>
                          </a:solidFill>
                          <a:latin typeface="Arial" charset="0"/>
                          <a:ea typeface="ヒラギノ角ゴ Pro W3" charset="-128"/>
                        </a:defRPr>
                      </a:lvl4pPr>
                      <a:lvl5pPr eaLnBrk="0" hangingPunct="0">
                        <a:spcBef>
                          <a:spcPct val="20000"/>
                        </a:spcBef>
                        <a:defRPr>
                          <a:solidFill>
                            <a:schemeClr val="tx1"/>
                          </a:solidFill>
                          <a:latin typeface="Arial" charset="0"/>
                          <a:ea typeface="ヒラギノ角ゴ Pro W3" charset="-128"/>
                        </a:defRPr>
                      </a:lvl5pPr>
                      <a:lvl6pPr marL="457200" eaLnBrk="0" fontAlgn="base" hangingPunct="0">
                        <a:spcBef>
                          <a:spcPct val="20000"/>
                        </a:spcBef>
                        <a:spcAft>
                          <a:spcPct val="0"/>
                        </a:spcAft>
                        <a:defRPr>
                          <a:solidFill>
                            <a:schemeClr val="tx1"/>
                          </a:solidFill>
                          <a:latin typeface="Arial" charset="0"/>
                          <a:ea typeface="ヒラギノ角ゴ Pro W3" charset="-128"/>
                        </a:defRPr>
                      </a:lvl6pPr>
                      <a:lvl7pPr marL="914400" eaLnBrk="0" fontAlgn="base" hangingPunct="0">
                        <a:spcBef>
                          <a:spcPct val="20000"/>
                        </a:spcBef>
                        <a:spcAft>
                          <a:spcPct val="0"/>
                        </a:spcAft>
                        <a:defRPr>
                          <a:solidFill>
                            <a:schemeClr val="tx1"/>
                          </a:solidFill>
                          <a:latin typeface="Arial" charset="0"/>
                          <a:ea typeface="ヒラギノ角ゴ Pro W3" charset="-128"/>
                        </a:defRPr>
                      </a:lvl7pPr>
                      <a:lvl8pPr marL="1371600" eaLnBrk="0" fontAlgn="base" hangingPunct="0">
                        <a:spcBef>
                          <a:spcPct val="20000"/>
                        </a:spcBef>
                        <a:spcAft>
                          <a:spcPct val="0"/>
                        </a:spcAft>
                        <a:defRPr>
                          <a:solidFill>
                            <a:schemeClr val="tx1"/>
                          </a:solidFill>
                          <a:latin typeface="Arial" charset="0"/>
                          <a:ea typeface="ヒラギノ角ゴ Pro W3" charset="-128"/>
                        </a:defRPr>
                      </a:lvl8pPr>
                      <a:lvl9pPr marL="1828800" eaLnBrk="0" fontAlgn="base" hangingPunct="0">
                        <a:spcBef>
                          <a:spcPct val="20000"/>
                        </a:spcBef>
                        <a:spcAft>
                          <a:spcPct val="0"/>
                        </a:spcAft>
                        <a:defRPr>
                          <a:solidFill>
                            <a:schemeClr val="tx1"/>
                          </a:solidFill>
                          <a:latin typeface="Arial" charset="0"/>
                          <a:ea typeface="ヒラギノ角ゴ Pro W3"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rgbClr val="000000"/>
                          </a:solidFill>
                          <a:effectLst/>
                          <a:latin typeface="Calibri" pitchFamily="34" charset="0"/>
                          <a:ea typeface="ヒラギノ角ゴ Pro W3" charset="-128"/>
                        </a:rPr>
                        <a:t>Resigned</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57200" eaLnBrk="0" hangingPunct="0">
                        <a:spcBef>
                          <a:spcPct val="20000"/>
                        </a:spcBef>
                        <a:defRPr sz="2800">
                          <a:solidFill>
                            <a:schemeClr val="tx1"/>
                          </a:solidFill>
                          <a:latin typeface="Arial" charset="0"/>
                          <a:ea typeface="ヒラギノ角ゴ Pro W3" charset="-128"/>
                        </a:defRPr>
                      </a:lvl1pPr>
                      <a:lvl2pPr marL="37931725" indent="-37474525" defTabSz="457200" eaLnBrk="0" hangingPunct="0">
                        <a:spcBef>
                          <a:spcPct val="20000"/>
                        </a:spcBef>
                        <a:defRPr sz="2400">
                          <a:solidFill>
                            <a:schemeClr val="tx1"/>
                          </a:solidFill>
                          <a:latin typeface="Arial" charset="0"/>
                          <a:ea typeface="ヒラギノ角ゴ Pro W3" charset="-128"/>
                        </a:defRPr>
                      </a:lvl2pPr>
                      <a:lvl3pPr eaLnBrk="0" hangingPunct="0">
                        <a:spcBef>
                          <a:spcPct val="20000"/>
                        </a:spcBef>
                        <a:defRPr sz="2000">
                          <a:solidFill>
                            <a:schemeClr val="tx1"/>
                          </a:solidFill>
                          <a:latin typeface="Arial" charset="0"/>
                          <a:ea typeface="ヒラギノ角ゴ Pro W3" charset="-128"/>
                        </a:defRPr>
                      </a:lvl3pPr>
                      <a:lvl4pPr eaLnBrk="0" hangingPunct="0">
                        <a:spcBef>
                          <a:spcPct val="20000"/>
                        </a:spcBef>
                        <a:defRPr>
                          <a:solidFill>
                            <a:schemeClr val="tx1"/>
                          </a:solidFill>
                          <a:latin typeface="Arial" charset="0"/>
                          <a:ea typeface="ヒラギノ角ゴ Pro W3" charset="-128"/>
                        </a:defRPr>
                      </a:lvl4pPr>
                      <a:lvl5pPr eaLnBrk="0" hangingPunct="0">
                        <a:spcBef>
                          <a:spcPct val="20000"/>
                        </a:spcBef>
                        <a:defRPr>
                          <a:solidFill>
                            <a:schemeClr val="tx1"/>
                          </a:solidFill>
                          <a:latin typeface="Arial" charset="0"/>
                          <a:ea typeface="ヒラギノ角ゴ Pro W3" charset="-128"/>
                        </a:defRPr>
                      </a:lvl5pPr>
                      <a:lvl6pPr marL="457200" eaLnBrk="0" fontAlgn="base" hangingPunct="0">
                        <a:spcBef>
                          <a:spcPct val="20000"/>
                        </a:spcBef>
                        <a:spcAft>
                          <a:spcPct val="0"/>
                        </a:spcAft>
                        <a:defRPr>
                          <a:solidFill>
                            <a:schemeClr val="tx1"/>
                          </a:solidFill>
                          <a:latin typeface="Arial" charset="0"/>
                          <a:ea typeface="ヒラギノ角ゴ Pro W3" charset="-128"/>
                        </a:defRPr>
                      </a:lvl6pPr>
                      <a:lvl7pPr marL="914400" eaLnBrk="0" fontAlgn="base" hangingPunct="0">
                        <a:spcBef>
                          <a:spcPct val="20000"/>
                        </a:spcBef>
                        <a:spcAft>
                          <a:spcPct val="0"/>
                        </a:spcAft>
                        <a:defRPr>
                          <a:solidFill>
                            <a:schemeClr val="tx1"/>
                          </a:solidFill>
                          <a:latin typeface="Arial" charset="0"/>
                          <a:ea typeface="ヒラギノ角ゴ Pro W3" charset="-128"/>
                        </a:defRPr>
                      </a:lvl7pPr>
                      <a:lvl8pPr marL="1371600" eaLnBrk="0" fontAlgn="base" hangingPunct="0">
                        <a:spcBef>
                          <a:spcPct val="20000"/>
                        </a:spcBef>
                        <a:spcAft>
                          <a:spcPct val="0"/>
                        </a:spcAft>
                        <a:defRPr>
                          <a:solidFill>
                            <a:schemeClr val="tx1"/>
                          </a:solidFill>
                          <a:latin typeface="Arial" charset="0"/>
                          <a:ea typeface="ヒラギノ角ゴ Pro W3" charset="-128"/>
                        </a:defRPr>
                      </a:lvl8pPr>
                      <a:lvl9pPr marL="1828800" eaLnBrk="0" fontAlgn="base" hangingPunct="0">
                        <a:spcBef>
                          <a:spcPct val="20000"/>
                        </a:spcBef>
                        <a:spcAft>
                          <a:spcPct val="0"/>
                        </a:spcAft>
                        <a:defRPr>
                          <a:solidFill>
                            <a:schemeClr val="tx1"/>
                          </a:solidFill>
                          <a:latin typeface="Arial" charset="0"/>
                          <a:ea typeface="ヒラギノ角ゴ Pro W3"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rgbClr val="000000"/>
                          </a:solidFill>
                          <a:effectLst/>
                          <a:latin typeface="Calibri" pitchFamily="34" charset="0"/>
                          <a:ea typeface="ヒラギノ角ゴ Pro W3" charset="-128"/>
                        </a:rPr>
                        <a:t>Rigid, strict, authoritarian and chauvinist values, oriented to the past and to Resigned roles. Brand choice stresses safety, familiarity and economy.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1" i="0" u="none" strike="noStrike" cap="none" normalizeH="0" baseline="0" dirty="0" smtClean="0">
                        <a:ln>
                          <a:noFill/>
                        </a:ln>
                        <a:solidFill>
                          <a:srgbClr val="000000"/>
                        </a:solidFill>
                        <a:effectLst/>
                        <a:latin typeface="Calibri" pitchFamily="34" charset="0"/>
                        <a:ea typeface="ヒラギノ角ゴ Pro W3"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673700">
                <a:tc>
                  <a:txBody>
                    <a:bodyPr/>
                    <a:lstStyle>
                      <a:lvl1pPr defTabSz="457200" eaLnBrk="0" hangingPunct="0">
                        <a:spcBef>
                          <a:spcPct val="20000"/>
                        </a:spcBef>
                        <a:defRPr sz="2800">
                          <a:solidFill>
                            <a:schemeClr val="tx1"/>
                          </a:solidFill>
                          <a:latin typeface="Arial" charset="0"/>
                          <a:ea typeface="ヒラギノ角ゴ Pro W3" charset="-128"/>
                        </a:defRPr>
                      </a:lvl1pPr>
                      <a:lvl2pPr marL="37931725" indent="-37474525" defTabSz="457200" eaLnBrk="0" hangingPunct="0">
                        <a:spcBef>
                          <a:spcPct val="20000"/>
                        </a:spcBef>
                        <a:defRPr sz="2400">
                          <a:solidFill>
                            <a:schemeClr val="tx1"/>
                          </a:solidFill>
                          <a:latin typeface="Arial" charset="0"/>
                          <a:ea typeface="ヒラギノ角ゴ Pro W3" charset="-128"/>
                        </a:defRPr>
                      </a:lvl2pPr>
                      <a:lvl3pPr eaLnBrk="0" hangingPunct="0">
                        <a:spcBef>
                          <a:spcPct val="20000"/>
                        </a:spcBef>
                        <a:defRPr sz="2000">
                          <a:solidFill>
                            <a:schemeClr val="tx1"/>
                          </a:solidFill>
                          <a:latin typeface="Arial" charset="0"/>
                          <a:ea typeface="ヒラギノ角ゴ Pro W3" charset="-128"/>
                        </a:defRPr>
                      </a:lvl3pPr>
                      <a:lvl4pPr eaLnBrk="0" hangingPunct="0">
                        <a:spcBef>
                          <a:spcPct val="20000"/>
                        </a:spcBef>
                        <a:defRPr>
                          <a:solidFill>
                            <a:schemeClr val="tx1"/>
                          </a:solidFill>
                          <a:latin typeface="Arial" charset="0"/>
                          <a:ea typeface="ヒラギノ角ゴ Pro W3" charset="-128"/>
                        </a:defRPr>
                      </a:lvl4pPr>
                      <a:lvl5pPr eaLnBrk="0" hangingPunct="0">
                        <a:spcBef>
                          <a:spcPct val="20000"/>
                        </a:spcBef>
                        <a:defRPr>
                          <a:solidFill>
                            <a:schemeClr val="tx1"/>
                          </a:solidFill>
                          <a:latin typeface="Arial" charset="0"/>
                          <a:ea typeface="ヒラギノ角ゴ Pro W3" charset="-128"/>
                        </a:defRPr>
                      </a:lvl5pPr>
                      <a:lvl6pPr marL="457200" eaLnBrk="0" fontAlgn="base" hangingPunct="0">
                        <a:spcBef>
                          <a:spcPct val="20000"/>
                        </a:spcBef>
                        <a:spcAft>
                          <a:spcPct val="0"/>
                        </a:spcAft>
                        <a:defRPr>
                          <a:solidFill>
                            <a:schemeClr val="tx1"/>
                          </a:solidFill>
                          <a:latin typeface="Arial" charset="0"/>
                          <a:ea typeface="ヒラギノ角ゴ Pro W3" charset="-128"/>
                        </a:defRPr>
                      </a:lvl6pPr>
                      <a:lvl7pPr marL="914400" eaLnBrk="0" fontAlgn="base" hangingPunct="0">
                        <a:spcBef>
                          <a:spcPct val="20000"/>
                        </a:spcBef>
                        <a:spcAft>
                          <a:spcPct val="0"/>
                        </a:spcAft>
                        <a:defRPr>
                          <a:solidFill>
                            <a:schemeClr val="tx1"/>
                          </a:solidFill>
                          <a:latin typeface="Arial" charset="0"/>
                          <a:ea typeface="ヒラギノ角ゴ Pro W3" charset="-128"/>
                        </a:defRPr>
                      </a:lvl7pPr>
                      <a:lvl8pPr marL="1371600" eaLnBrk="0" fontAlgn="base" hangingPunct="0">
                        <a:spcBef>
                          <a:spcPct val="20000"/>
                        </a:spcBef>
                        <a:spcAft>
                          <a:spcPct val="0"/>
                        </a:spcAft>
                        <a:defRPr>
                          <a:solidFill>
                            <a:schemeClr val="tx1"/>
                          </a:solidFill>
                          <a:latin typeface="Arial" charset="0"/>
                          <a:ea typeface="ヒラギノ角ゴ Pro W3" charset="-128"/>
                        </a:defRPr>
                      </a:lvl8pPr>
                      <a:lvl9pPr marL="1828800" eaLnBrk="0" fontAlgn="base" hangingPunct="0">
                        <a:spcBef>
                          <a:spcPct val="20000"/>
                        </a:spcBef>
                        <a:spcAft>
                          <a:spcPct val="0"/>
                        </a:spcAft>
                        <a:defRPr>
                          <a:solidFill>
                            <a:schemeClr val="tx1"/>
                          </a:solidFill>
                          <a:latin typeface="Arial" charset="0"/>
                          <a:ea typeface="ヒラギノ角ゴ Pro W3"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rgbClr val="000000"/>
                          </a:solidFill>
                          <a:effectLst/>
                          <a:latin typeface="Calibri" pitchFamily="34" charset="0"/>
                          <a:ea typeface="ヒラギノ角ゴ Pro W3" charset="-128"/>
                        </a:rPr>
                        <a:t>Struggler</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57200" eaLnBrk="0" hangingPunct="0">
                        <a:spcBef>
                          <a:spcPct val="20000"/>
                        </a:spcBef>
                        <a:defRPr sz="2800">
                          <a:solidFill>
                            <a:schemeClr val="tx1"/>
                          </a:solidFill>
                          <a:latin typeface="Arial" charset="0"/>
                          <a:ea typeface="ヒラギノ角ゴ Pro W3" charset="-128"/>
                        </a:defRPr>
                      </a:lvl1pPr>
                      <a:lvl2pPr marL="37931725" indent="-37474525" defTabSz="457200" eaLnBrk="0" hangingPunct="0">
                        <a:spcBef>
                          <a:spcPct val="20000"/>
                        </a:spcBef>
                        <a:defRPr sz="2400">
                          <a:solidFill>
                            <a:schemeClr val="tx1"/>
                          </a:solidFill>
                          <a:latin typeface="Arial" charset="0"/>
                          <a:ea typeface="ヒラギノ角ゴ Pro W3" charset="-128"/>
                        </a:defRPr>
                      </a:lvl2pPr>
                      <a:lvl3pPr eaLnBrk="0" hangingPunct="0">
                        <a:spcBef>
                          <a:spcPct val="20000"/>
                        </a:spcBef>
                        <a:defRPr sz="2000">
                          <a:solidFill>
                            <a:schemeClr val="tx1"/>
                          </a:solidFill>
                          <a:latin typeface="Arial" charset="0"/>
                          <a:ea typeface="ヒラギノ角ゴ Pro W3" charset="-128"/>
                        </a:defRPr>
                      </a:lvl3pPr>
                      <a:lvl4pPr eaLnBrk="0" hangingPunct="0">
                        <a:spcBef>
                          <a:spcPct val="20000"/>
                        </a:spcBef>
                        <a:defRPr>
                          <a:solidFill>
                            <a:schemeClr val="tx1"/>
                          </a:solidFill>
                          <a:latin typeface="Arial" charset="0"/>
                          <a:ea typeface="ヒラギノ角ゴ Pro W3" charset="-128"/>
                        </a:defRPr>
                      </a:lvl4pPr>
                      <a:lvl5pPr eaLnBrk="0" hangingPunct="0">
                        <a:spcBef>
                          <a:spcPct val="20000"/>
                        </a:spcBef>
                        <a:defRPr>
                          <a:solidFill>
                            <a:schemeClr val="tx1"/>
                          </a:solidFill>
                          <a:latin typeface="Arial" charset="0"/>
                          <a:ea typeface="ヒラギノ角ゴ Pro W3" charset="-128"/>
                        </a:defRPr>
                      </a:lvl5pPr>
                      <a:lvl6pPr marL="457200" eaLnBrk="0" fontAlgn="base" hangingPunct="0">
                        <a:spcBef>
                          <a:spcPct val="20000"/>
                        </a:spcBef>
                        <a:spcAft>
                          <a:spcPct val="0"/>
                        </a:spcAft>
                        <a:defRPr>
                          <a:solidFill>
                            <a:schemeClr val="tx1"/>
                          </a:solidFill>
                          <a:latin typeface="Arial" charset="0"/>
                          <a:ea typeface="ヒラギノ角ゴ Pro W3" charset="-128"/>
                        </a:defRPr>
                      </a:lvl6pPr>
                      <a:lvl7pPr marL="914400" eaLnBrk="0" fontAlgn="base" hangingPunct="0">
                        <a:spcBef>
                          <a:spcPct val="20000"/>
                        </a:spcBef>
                        <a:spcAft>
                          <a:spcPct val="0"/>
                        </a:spcAft>
                        <a:defRPr>
                          <a:solidFill>
                            <a:schemeClr val="tx1"/>
                          </a:solidFill>
                          <a:latin typeface="Arial" charset="0"/>
                          <a:ea typeface="ヒラギノ角ゴ Pro W3" charset="-128"/>
                        </a:defRPr>
                      </a:lvl7pPr>
                      <a:lvl8pPr marL="1371600" eaLnBrk="0" fontAlgn="base" hangingPunct="0">
                        <a:spcBef>
                          <a:spcPct val="20000"/>
                        </a:spcBef>
                        <a:spcAft>
                          <a:spcPct val="0"/>
                        </a:spcAft>
                        <a:defRPr>
                          <a:solidFill>
                            <a:schemeClr val="tx1"/>
                          </a:solidFill>
                          <a:latin typeface="Arial" charset="0"/>
                          <a:ea typeface="ヒラギノ角ゴ Pro W3" charset="-128"/>
                        </a:defRPr>
                      </a:lvl8pPr>
                      <a:lvl9pPr marL="1828800" eaLnBrk="0" fontAlgn="base" hangingPunct="0">
                        <a:spcBef>
                          <a:spcPct val="20000"/>
                        </a:spcBef>
                        <a:spcAft>
                          <a:spcPct val="0"/>
                        </a:spcAft>
                        <a:defRPr>
                          <a:solidFill>
                            <a:schemeClr val="tx1"/>
                          </a:solidFill>
                          <a:latin typeface="Arial" charset="0"/>
                          <a:ea typeface="ヒラギノ角ゴ Pro W3"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rgbClr val="000000"/>
                          </a:solidFill>
                          <a:effectLst/>
                          <a:latin typeface="Calibri" pitchFamily="34" charset="0"/>
                          <a:ea typeface="ヒラギノ角ゴ Pro W3" charset="-128"/>
                        </a:rPr>
                        <a:t>Alienated, Struggler, </a:t>
                      </a:r>
                      <a:r>
                        <a:rPr kumimoji="0" lang="en-US" altLang="en-US" sz="2200" b="1" i="0" u="none" strike="noStrike" cap="none" normalizeH="0" baseline="0" dirty="0" err="1" smtClean="0">
                          <a:ln>
                            <a:noFill/>
                          </a:ln>
                          <a:solidFill>
                            <a:srgbClr val="000000"/>
                          </a:solidFill>
                          <a:effectLst/>
                          <a:latin typeface="Calibri" pitchFamily="34" charset="0"/>
                          <a:ea typeface="ヒラギノ角ゴ Pro W3" charset="-128"/>
                        </a:rPr>
                        <a:t>disorganised</a:t>
                      </a:r>
                      <a:r>
                        <a:rPr kumimoji="0" lang="en-US" altLang="en-US" sz="2200" b="1" i="0" u="none" strike="noStrike" cap="none" normalizeH="0" baseline="0" dirty="0" smtClean="0">
                          <a:ln>
                            <a:noFill/>
                          </a:ln>
                          <a:solidFill>
                            <a:srgbClr val="000000"/>
                          </a:solidFill>
                          <a:effectLst/>
                          <a:latin typeface="Calibri" pitchFamily="34" charset="0"/>
                          <a:ea typeface="ヒラギノ角ゴ Pro W3" charset="-128"/>
                        </a:rPr>
                        <a:t> - with few resources apart from physical/mechanical skills (e.g. car repair). Heavy consumers of alcohol, junk food and lotteries, also trainers. Brand choice involves impact and sensation.</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extLst>
      <p:ext uri="{BB962C8B-B14F-4D97-AF65-F5344CB8AC3E}">
        <p14:creationId xmlns:p14="http://schemas.microsoft.com/office/powerpoint/2010/main" val="171245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1190</Words>
  <Application>Microsoft Macintosh PowerPoint</Application>
  <PresentationFormat>Widescreen</PresentationFormat>
  <Paragraphs>130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Calibri Light</vt:lpstr>
      <vt:lpstr>Times New Roman</vt:lpstr>
      <vt:lpstr>ヒラギノ角ゴ Pro W3</vt:lpstr>
      <vt:lpstr>Arial</vt:lpstr>
      <vt:lpstr>Office Theme</vt:lpstr>
      <vt:lpstr>Audiences</vt:lpstr>
      <vt:lpstr>Some definitions…</vt:lpstr>
      <vt:lpstr>PowerPoint Presentation</vt:lpstr>
      <vt:lpstr>There are lots of ways of segmenting an audience – some are more useful than others</vt:lpstr>
      <vt:lpstr>NRS social grade definitions</vt:lpstr>
      <vt:lpstr>PowerPoint Presentation</vt:lpstr>
      <vt:lpstr>Psychographic profiling – Young and Rubicam’s 4Cs</vt:lpstr>
      <vt:lpstr>A Psychometric audience profile</vt:lpstr>
      <vt:lpstr>A Psychometric audience profile</vt:lpstr>
      <vt:lpstr>Len Ang (1991) stated that: “before companies make a product they will have an ideal audience member in mind. This is called an ‘imaginary entity’”. </vt:lpstr>
      <vt:lpstr>Questions to discuss…</vt:lpstr>
      <vt:lpstr>Compare the following things in a conglomerate and an independent film</vt:lpstr>
      <vt:lpstr>Audience Profiling</vt:lpstr>
      <vt:lpstr>Profiling audiences</vt:lpstr>
      <vt:lpstr>Definitions (you must learn the acronyms and what they stand for…there will be a test!)</vt:lpstr>
      <vt:lpstr>Your task:</vt:lpstr>
      <vt:lpstr>NRS, RAJAR and BARB</vt:lpstr>
      <vt:lpstr>Uses and gratifications theory</vt:lpstr>
      <vt:lpstr>Denis McQuail (1987) discussed four theoretical audience pleasures:  </vt:lpstr>
      <vt:lpstr>Watch the clip</vt:lpstr>
      <vt:lpstr>PowerPoint Presentation</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11</cp:revision>
  <dcterms:created xsi:type="dcterms:W3CDTF">2017-09-25T11:07:50Z</dcterms:created>
  <dcterms:modified xsi:type="dcterms:W3CDTF">2017-10-10T10:40:24Z</dcterms:modified>
</cp:coreProperties>
</file>