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0" r:id="rId10"/>
    <p:sldId id="271" r:id="rId11"/>
    <p:sldId id="272" r:id="rId12"/>
    <p:sldId id="268" r:id="rId13"/>
    <p:sldId id="269" r:id="rId14"/>
    <p:sldId id="273" r:id="rId15"/>
    <p:sldId id="274" r:id="rId16"/>
    <p:sldId id="278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095"/>
  </p:normalViewPr>
  <p:slideViewPr>
    <p:cSldViewPr snapToGrid="0" snapToObjects="1">
      <p:cViewPr varScale="1">
        <p:scale>
          <a:sx n="63" d="100"/>
          <a:sy n="63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091C4-C299-A442-8315-FCFE759D900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4959-C0BD-CA4C-A207-7E7A6F75F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2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24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2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1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3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3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8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94B9-6DF6-644D-9990-90D771612B23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3B00-554B-2E42-8DE3-99E1B964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sassinscreed.ubi.com/en-gb/home)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ajar.co.uk/docs/news/RAJAR_DataRelease_InfographicQ42016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s.co.uk/" TargetMode="External"/><Relationship Id="rId4" Type="http://schemas.openxmlformats.org/officeDocument/2006/relationships/hyperlink" Target="http://www.rajar.co.uk/" TargetMode="External"/><Relationship Id="rId5" Type="http://schemas.openxmlformats.org/officeDocument/2006/relationships/hyperlink" Target="https://www.ofcom.org.uk/research-and-data" TargetMode="External"/><Relationship Id="rId6" Type="http://schemas.openxmlformats.org/officeDocument/2006/relationships/hyperlink" Target="https://iabuk.net/blog/10-uk-video-game-audience-stat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fi.org.uk/education-research/film-industry-statistics-research/reports/audienc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Research Methods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L.O. – What type of research is carried out by media institutions?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28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research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internet research</a:t>
            </a:r>
          </a:p>
          <a:p>
            <a:endParaRPr lang="en-GB" dirty="0"/>
          </a:p>
          <a:p>
            <a:r>
              <a:rPr lang="en-GB" dirty="0" smtClean="0"/>
              <a:t>books and journals</a:t>
            </a:r>
          </a:p>
          <a:p>
            <a:endParaRPr lang="en-GB" dirty="0"/>
          </a:p>
          <a:p>
            <a:r>
              <a:rPr lang="en-GB" dirty="0" smtClean="0"/>
              <a:t>magazines and newspapers</a:t>
            </a:r>
          </a:p>
          <a:p>
            <a:endParaRPr lang="en-GB" dirty="0"/>
          </a:p>
          <a:p>
            <a:r>
              <a:rPr lang="en-GB" dirty="0" smtClean="0"/>
              <a:t>television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7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Types of data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>
            <a:off x="2351089" y="1700213"/>
            <a:ext cx="7488237" cy="3600450"/>
          </a:xfrm>
          <a:prstGeom prst="cloudCallout">
            <a:avLst>
              <a:gd name="adj1" fmla="val -2171"/>
              <a:gd name="adj2" fmla="val 7056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2492376"/>
            <a:ext cx="8229600" cy="2016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8800" b="1"/>
              <a:t>Qualit</a:t>
            </a:r>
            <a:r>
              <a:rPr lang="en-GB" altLang="en-US" sz="8800"/>
              <a:t>ative</a:t>
            </a:r>
            <a:endParaRPr lang="en-US" altLang="en-US" sz="880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919288" y="5516564"/>
            <a:ext cx="8496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/>
              <a:t>Finding out about other’s opinions, attitudes and ideas as well as developing your own.</a:t>
            </a:r>
          </a:p>
        </p:txBody>
      </p:sp>
      <p:sp>
        <p:nvSpPr>
          <p:cNvPr id="13317" name="Oval 9"/>
          <p:cNvSpPr>
            <a:spLocks noChangeArrowheads="1"/>
          </p:cNvSpPr>
          <p:nvPr/>
        </p:nvSpPr>
        <p:spPr bwMode="auto">
          <a:xfrm rot="-1300084">
            <a:off x="1703389" y="476251"/>
            <a:ext cx="2541587" cy="11525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Understand Audience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Opinion</a:t>
            </a:r>
          </a:p>
        </p:txBody>
      </p:sp>
      <p:sp>
        <p:nvSpPr>
          <p:cNvPr id="13318" name="Oval 10"/>
          <p:cNvSpPr>
            <a:spLocks noChangeArrowheads="1"/>
          </p:cNvSpPr>
          <p:nvPr/>
        </p:nvSpPr>
        <p:spPr bwMode="auto">
          <a:xfrm rot="271257">
            <a:off x="4727575" y="260351"/>
            <a:ext cx="2997200" cy="13684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Gather information about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media you are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producing for</a:t>
            </a:r>
          </a:p>
        </p:txBody>
      </p:sp>
      <p:sp>
        <p:nvSpPr>
          <p:cNvPr id="13319" name="Oval 11"/>
          <p:cNvSpPr>
            <a:spLocks noChangeArrowheads="1"/>
          </p:cNvSpPr>
          <p:nvPr/>
        </p:nvSpPr>
        <p:spPr bwMode="auto">
          <a:xfrm rot="1421158">
            <a:off x="8040689" y="692150"/>
            <a:ext cx="2160587" cy="86518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Textual Analysis</a:t>
            </a:r>
          </a:p>
        </p:txBody>
      </p:sp>
    </p:spTree>
    <p:extLst>
      <p:ext uri="{BB962C8B-B14F-4D97-AF65-F5344CB8AC3E}">
        <p14:creationId xmlns:p14="http://schemas.microsoft.com/office/powerpoint/2010/main" val="18426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"/>
          <p:cNvSpPr>
            <a:spLocks noChangeArrowheads="1"/>
          </p:cNvSpPr>
          <p:nvPr/>
        </p:nvSpPr>
        <p:spPr bwMode="auto">
          <a:xfrm>
            <a:off x="2351089" y="1700213"/>
            <a:ext cx="7488237" cy="3600450"/>
          </a:xfrm>
          <a:prstGeom prst="cloudCallout">
            <a:avLst>
              <a:gd name="adj1" fmla="val -2171"/>
              <a:gd name="adj2" fmla="val 7056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35188" y="2492376"/>
            <a:ext cx="8229600" cy="2016125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8800" b="1"/>
              <a:t>Quantit</a:t>
            </a:r>
            <a:r>
              <a:rPr lang="en-GB" altLang="en-US" sz="8800"/>
              <a:t>ative</a:t>
            </a:r>
            <a:endParaRPr lang="en-US" altLang="en-US" sz="8800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1919288" y="5516564"/>
            <a:ext cx="87487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/>
              <a:t>Looking at numbers, figures, statistics and percentages in order to find numerical information</a:t>
            </a:r>
          </a:p>
        </p:txBody>
      </p:sp>
      <p:sp>
        <p:nvSpPr>
          <p:cNvPr id="14341" name="Oval 10"/>
          <p:cNvSpPr>
            <a:spLocks noChangeArrowheads="1"/>
          </p:cNvSpPr>
          <p:nvPr/>
        </p:nvSpPr>
        <p:spPr bwMode="auto">
          <a:xfrm rot="-1099263">
            <a:off x="1703389" y="1341439"/>
            <a:ext cx="2160587" cy="8651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Audience Surveys</a:t>
            </a:r>
          </a:p>
        </p:txBody>
      </p:sp>
      <p:sp>
        <p:nvSpPr>
          <p:cNvPr id="14342" name="Oval 11"/>
          <p:cNvSpPr>
            <a:spLocks noChangeArrowheads="1"/>
          </p:cNvSpPr>
          <p:nvPr/>
        </p:nvSpPr>
        <p:spPr bwMode="auto">
          <a:xfrm rot="462224">
            <a:off x="1847850" y="188914"/>
            <a:ext cx="2160588" cy="8651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TV Ratings</a:t>
            </a:r>
          </a:p>
        </p:txBody>
      </p:sp>
      <p:sp>
        <p:nvSpPr>
          <p:cNvPr id="14343" name="Oval 12"/>
          <p:cNvSpPr>
            <a:spLocks noChangeArrowheads="1"/>
          </p:cNvSpPr>
          <p:nvPr/>
        </p:nvSpPr>
        <p:spPr bwMode="auto">
          <a:xfrm rot="-428359">
            <a:off x="4295775" y="836614"/>
            <a:ext cx="2160588" cy="8651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Circulation Figures</a:t>
            </a:r>
          </a:p>
        </p:txBody>
      </p:sp>
      <p:sp>
        <p:nvSpPr>
          <p:cNvPr id="14344" name="Oval 13"/>
          <p:cNvSpPr>
            <a:spLocks noChangeArrowheads="1"/>
          </p:cNvSpPr>
          <p:nvPr/>
        </p:nvSpPr>
        <p:spPr bwMode="auto">
          <a:xfrm rot="2284233">
            <a:off x="8328025" y="549275"/>
            <a:ext cx="2160588" cy="86518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Box Office Ratings</a:t>
            </a:r>
          </a:p>
        </p:txBody>
      </p:sp>
      <p:sp>
        <p:nvSpPr>
          <p:cNvPr id="14345" name="Oval 14"/>
          <p:cNvSpPr>
            <a:spLocks noChangeArrowheads="1"/>
          </p:cNvSpPr>
          <p:nvPr/>
        </p:nvSpPr>
        <p:spPr bwMode="auto">
          <a:xfrm rot="515006">
            <a:off x="6240464" y="188914"/>
            <a:ext cx="2160587" cy="8651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Number of Users</a:t>
            </a:r>
          </a:p>
        </p:txBody>
      </p:sp>
    </p:spTree>
    <p:extLst>
      <p:ext uri="{BB962C8B-B14F-4D97-AF65-F5344CB8AC3E}">
        <p14:creationId xmlns:p14="http://schemas.microsoft.com/office/powerpoint/2010/main" val="8564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of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Product reach </a:t>
            </a:r>
            <a:r>
              <a:rPr lang="en-GB" dirty="0" smtClean="0"/>
              <a:t>– this allows institutions to find out how many people consume their media product. Organisations such as BARB and RAJAR conduct this for TV and radio and NRS for print media</a:t>
            </a:r>
          </a:p>
          <a:p>
            <a:endParaRPr lang="en-GB" dirty="0"/>
          </a:p>
          <a:p>
            <a:r>
              <a:rPr lang="en-GB" b="1" dirty="0" smtClean="0"/>
              <a:t>Audience feedback </a:t>
            </a:r>
            <a:r>
              <a:rPr lang="en-GB" dirty="0" smtClean="0"/>
              <a:t>– this allows institutions to gain awareness about a product or a </a:t>
            </a:r>
            <a:r>
              <a:rPr lang="en-GB" b="1" dirty="0" smtClean="0"/>
              <a:t>gap in the market</a:t>
            </a:r>
          </a:p>
          <a:p>
            <a:endParaRPr lang="en-GB" b="1" dirty="0"/>
          </a:p>
          <a:p>
            <a:r>
              <a:rPr lang="en-GB" b="1" dirty="0" smtClean="0"/>
              <a:t>Competitors</a:t>
            </a:r>
            <a:r>
              <a:rPr lang="en-GB" dirty="0" smtClean="0"/>
              <a:t> – research is carried out to find out what audiences think about products and brands owned by direct competitors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0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gap in the market </a:t>
            </a:r>
            <a:r>
              <a:rPr lang="en-GB" dirty="0" smtClean="0"/>
              <a:t>– the identification of a group of potential customers who are not yet purchasing a product, or the realisation that a new product needs to be created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audience feedback </a:t>
            </a:r>
            <a:r>
              <a:rPr lang="en-GB" dirty="0" smtClean="0"/>
              <a:t>– when the audience provide a media producer with feedback about a product or brand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67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97656"/>
            <a:ext cx="10515600" cy="1325563"/>
          </a:xfrm>
        </p:spPr>
        <p:txBody>
          <a:bodyPr/>
          <a:lstStyle/>
          <a:p>
            <a:r>
              <a:rPr lang="en-GB" dirty="0" smtClean="0"/>
              <a:t>SWOT and </a:t>
            </a:r>
            <a:r>
              <a:rPr lang="en-GB" smtClean="0"/>
              <a:t>PEST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1690688"/>
            <a:ext cx="5279923" cy="3994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23" y="515968"/>
            <a:ext cx="5614220" cy="59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audience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market possibilities </a:t>
            </a:r>
            <a:r>
              <a:rPr lang="en-GB" dirty="0" smtClean="0"/>
              <a:t>- the ways in which institutions believe their brand or product can expand into another medium as a cross-media product or spin-off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most successful products will often have spin-offs and sequels, however this is based on audience feedback</a:t>
            </a:r>
          </a:p>
          <a:p>
            <a:endParaRPr lang="en-GB" dirty="0"/>
          </a:p>
          <a:p>
            <a:r>
              <a:rPr lang="en-GB" dirty="0" smtClean="0"/>
              <a:t>can you think of any brands that </a:t>
            </a:r>
            <a:r>
              <a:rPr lang="en-GB" smtClean="0"/>
              <a:t>have spin offs and/or sequels?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GB" dirty="0" smtClean="0"/>
              <a:t>o to the official Assassin’s Creed website </a:t>
            </a:r>
            <a:r>
              <a:rPr lang="en-GB" dirty="0" smtClean="0">
                <a:hlinkClick r:id="rId2"/>
              </a:rPr>
              <a:t>http://assassinscreed.ubi.com/en-gb/home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Identify ways that </a:t>
            </a:r>
            <a:r>
              <a:rPr lang="en-GB" dirty="0" err="1" smtClean="0"/>
              <a:t>Ubisoft</a:t>
            </a:r>
            <a:r>
              <a:rPr lang="en-GB" dirty="0" smtClean="0"/>
              <a:t> have: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Involved video game fans in the production process.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Created the climate for a sequel and spin-offs through narrative, characters and gameplay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Using other media texts, find other examples of fans being involved in the production process and any spin-offs and sequels created.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5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</a:t>
            </a:r>
            <a:r>
              <a:rPr lang="en-GB" dirty="0" smtClean="0"/>
              <a:t>t is important that data can be interpreted easily</a:t>
            </a:r>
          </a:p>
          <a:p>
            <a:endParaRPr lang="en-GB" dirty="0"/>
          </a:p>
          <a:p>
            <a:r>
              <a:rPr lang="en-GB" dirty="0" smtClean="0"/>
              <a:t>data from research is likely to be presented in a way that is easy to understand and visually passes on information to someone very quickly</a:t>
            </a:r>
          </a:p>
          <a:p>
            <a:endParaRPr lang="en-GB" dirty="0"/>
          </a:p>
          <a:p>
            <a:r>
              <a:rPr lang="en-GB" dirty="0" smtClean="0"/>
              <a:t>infographics are a really good way of presenting figures</a:t>
            </a:r>
          </a:p>
          <a:p>
            <a:endParaRPr lang="en-GB" dirty="0" smtClean="0"/>
          </a:p>
          <a:p>
            <a:r>
              <a:rPr lang="en-GB" dirty="0" smtClean="0"/>
              <a:t>look at how RAJAR present their data to institutions: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www.rajar.co.uk</a:t>
            </a:r>
            <a:r>
              <a:rPr lang="en-GB" smtClean="0">
                <a:hlinkClick r:id="rId2"/>
              </a:rPr>
              <a:t>/docs/news/RAJAR_DataRelease_InfographicQ42016.pdf</a:t>
            </a:r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8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this part of the exam, you will need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b="1" dirty="0" smtClean="0"/>
              <a:t>Be </a:t>
            </a:r>
            <a:r>
              <a:rPr lang="en-GB" b="1" dirty="0"/>
              <a:t>able to evaluate research data used by media </a:t>
            </a:r>
            <a:r>
              <a:rPr lang="en-GB" b="1" dirty="0" smtClean="0"/>
              <a:t>institutions”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This is divided into 3 sub categories: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 smtClean="0">
                <a:solidFill>
                  <a:srgbClr val="FF0000"/>
                </a:solidFill>
              </a:rPr>
              <a:t> - </a:t>
            </a:r>
            <a:r>
              <a:rPr lang="en-GB" dirty="0">
                <a:solidFill>
                  <a:srgbClr val="FF0000"/>
                </a:solidFill>
              </a:rPr>
              <a:t>evaluate primary and secondary research </a:t>
            </a:r>
            <a:r>
              <a:rPr lang="en-GB" dirty="0" smtClean="0">
                <a:solidFill>
                  <a:srgbClr val="FF0000"/>
                </a:solidFill>
              </a:rPr>
              <a:t>methods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2 - </a:t>
            </a:r>
            <a:r>
              <a:rPr lang="en-GB" dirty="0">
                <a:solidFill>
                  <a:srgbClr val="FF0000"/>
                </a:solidFill>
              </a:rPr>
              <a:t>explain the purpose of </a:t>
            </a:r>
            <a:r>
              <a:rPr lang="en-GB" dirty="0" smtClean="0">
                <a:solidFill>
                  <a:srgbClr val="FF0000"/>
                </a:solidFill>
              </a:rPr>
              <a:t>research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3 - </a:t>
            </a:r>
            <a:r>
              <a:rPr lang="en-GB" dirty="0">
                <a:solidFill>
                  <a:srgbClr val="FF0000"/>
                </a:solidFill>
              </a:rPr>
              <a:t>to analyse audience research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7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case you get a question like: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How do media companies target their products at particular audiences? Give specific examples in a media platform you have studied.</a:t>
            </a:r>
          </a:p>
          <a:p>
            <a:pPr marL="0" indent="0">
              <a:buNone/>
            </a:pPr>
            <a:r>
              <a:rPr lang="en-GB" dirty="0" smtClean="0"/>
              <a:t>OR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What are the benefits of product research before creating a new media product? Give examples of where this has been effective.</a:t>
            </a:r>
          </a:p>
          <a:p>
            <a:pPr marL="0" indent="0">
              <a:buNone/>
            </a:pPr>
            <a:r>
              <a:rPr lang="en-GB" dirty="0" smtClean="0"/>
              <a:t>OR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Analyse the data given in the </a:t>
            </a:r>
            <a:r>
              <a:rPr lang="en-GB" dirty="0" err="1" smtClean="0"/>
              <a:t>infograph</a:t>
            </a:r>
            <a:r>
              <a:rPr lang="en-GB" dirty="0" smtClean="0"/>
              <a:t>, what does this data tell us about the type of media product created?</a:t>
            </a:r>
          </a:p>
          <a:p>
            <a:pPr marL="0" indent="0">
              <a:buNone/>
            </a:pPr>
            <a:r>
              <a:rPr lang="en-GB" dirty="0" smtClean="0"/>
              <a:t>OR</a:t>
            </a:r>
          </a:p>
          <a:p>
            <a:pPr marL="0" indent="0">
              <a:buNone/>
            </a:pPr>
            <a:r>
              <a:rPr lang="en-GB" dirty="0"/>
              <a:t>Explain how the BBC may </a:t>
            </a:r>
            <a:r>
              <a:rPr lang="en-GB" dirty="0" smtClean="0"/>
              <a:t>use </a:t>
            </a:r>
            <a:r>
              <a:rPr lang="en-GB" dirty="0"/>
              <a:t>data to shape its promotional material. Use examples to support your answer.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7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should always have a case study ready as you must give real life examples!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These can be case studies we have carried out in class and/or ones you have researched individually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32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Task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8715" y="1599071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Look at examples of research undertaken by media institutions and make links between this and your chosen case study sector.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10008" y="2712203"/>
            <a:ext cx="24487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TELEVISION</a:t>
            </a:r>
          </a:p>
          <a:p>
            <a:r>
              <a:rPr lang="en-GB" sz="2800" dirty="0" smtClean="0"/>
              <a:t>FILM</a:t>
            </a:r>
          </a:p>
          <a:p>
            <a:r>
              <a:rPr lang="en-GB" sz="2800" dirty="0" smtClean="0"/>
              <a:t>MUSIC</a:t>
            </a:r>
          </a:p>
          <a:p>
            <a:r>
              <a:rPr lang="en-GB" sz="2800" dirty="0" smtClean="0"/>
              <a:t>MAGAZINES</a:t>
            </a:r>
          </a:p>
          <a:p>
            <a:r>
              <a:rPr lang="en-GB" sz="2800" dirty="0" smtClean="0"/>
              <a:t>NEWSPAPERS</a:t>
            </a:r>
          </a:p>
          <a:p>
            <a:r>
              <a:rPr lang="en-GB" sz="2800" dirty="0" smtClean="0"/>
              <a:t>VIDEO GAMES</a:t>
            </a:r>
          </a:p>
          <a:p>
            <a:r>
              <a:rPr lang="en-GB" sz="2800" dirty="0" smtClean="0"/>
              <a:t>RADIO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Helpful links: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http://www.bfi.org.uk/education-research/film-industry-statistics-research/reports/audiences</a:t>
            </a:r>
            <a:r>
              <a:rPr lang="en-GB" dirty="0" smtClean="0"/>
              <a:t> (TV and Film)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http://www.nrs.co.uk/</a:t>
            </a:r>
            <a:r>
              <a:rPr lang="en-GB" dirty="0" smtClean="0"/>
              <a:t> (</a:t>
            </a:r>
            <a:r>
              <a:rPr lang="en-GB" dirty="0" err="1" smtClean="0"/>
              <a:t>mags</a:t>
            </a:r>
            <a:r>
              <a:rPr lang="en-GB" dirty="0" smtClean="0"/>
              <a:t> and newspapers)</a:t>
            </a:r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http://www.rajar.co.uk/</a:t>
            </a:r>
            <a:r>
              <a:rPr lang="en-GB" dirty="0" smtClean="0"/>
              <a:t> (radio and music)</a:t>
            </a:r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https://www.ofcom.org.uk/research-and-data</a:t>
            </a:r>
            <a:r>
              <a:rPr lang="en-GB" dirty="0" smtClean="0"/>
              <a:t> (various)</a:t>
            </a:r>
          </a:p>
          <a:p>
            <a:pPr marL="0" indent="0">
              <a:buNone/>
            </a:pPr>
            <a:r>
              <a:rPr lang="en-GB" dirty="0" smtClean="0">
                <a:hlinkClick r:id="rId6"/>
              </a:rPr>
              <a:t>https://iabuk.net/blog/10-uk-video-game-audience-stats</a:t>
            </a:r>
            <a:r>
              <a:rPr lang="en-GB" dirty="0" smtClean="0"/>
              <a:t> (video games)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87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AND SECONDARY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they?</a:t>
            </a:r>
          </a:p>
          <a:p>
            <a:endParaRPr lang="en-GB" dirty="0"/>
          </a:p>
          <a:p>
            <a:r>
              <a:rPr lang="en-GB" dirty="0" smtClean="0"/>
              <a:t>What are the advantages and disadvantages of each?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53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reminder: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/>
              <a:t>Primary research: </a:t>
            </a:r>
            <a:r>
              <a:rPr lang="en-GB" altLang="en-US" dirty="0"/>
              <a:t>The original research that is carried out by you, so things like audience surveys, questionnaires, textual analysis of media texts etc.</a:t>
            </a:r>
          </a:p>
          <a:p>
            <a:endParaRPr lang="en-GB" altLang="en-US" dirty="0"/>
          </a:p>
          <a:p>
            <a:r>
              <a:rPr lang="en-GB" altLang="en-US" b="1" dirty="0"/>
              <a:t>Secondary research: </a:t>
            </a:r>
            <a:r>
              <a:rPr lang="en-GB" altLang="en-US" dirty="0"/>
              <a:t>The use of information that someone else has already </a:t>
            </a:r>
            <a:r>
              <a:rPr lang="en-GB" altLang="en-US" dirty="0" smtClean="0"/>
              <a:t>collected (so </a:t>
            </a:r>
            <a:r>
              <a:rPr lang="en-GB" altLang="en-US" dirty="0"/>
              <a:t>if you were to have used some existing research or theory</a:t>
            </a:r>
            <a:r>
              <a:rPr lang="en-GB" altLang="en-US" dirty="0" smtClean="0"/>
              <a:t>). This could be audience figures produced by BARB or information found on IMDB</a:t>
            </a: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9807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research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questionnaires – open and closed questions</a:t>
            </a:r>
          </a:p>
          <a:p>
            <a:endParaRPr lang="en-GB" dirty="0"/>
          </a:p>
          <a:p>
            <a:r>
              <a:rPr lang="en-GB" dirty="0" smtClean="0"/>
              <a:t>focus groups</a:t>
            </a:r>
          </a:p>
          <a:p>
            <a:endParaRPr lang="en-GB" dirty="0"/>
          </a:p>
          <a:p>
            <a:r>
              <a:rPr lang="en-GB" dirty="0" smtClean="0"/>
              <a:t>interviews</a:t>
            </a:r>
          </a:p>
          <a:p>
            <a:endParaRPr lang="en-GB" dirty="0"/>
          </a:p>
          <a:p>
            <a:r>
              <a:rPr lang="en-GB" dirty="0" smtClean="0"/>
              <a:t>online 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0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759</Words>
  <Application>Microsoft Macintosh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ＭＳ Ｐゴシック</vt:lpstr>
      <vt:lpstr>Arial</vt:lpstr>
      <vt:lpstr>Office Theme</vt:lpstr>
      <vt:lpstr>Research Methods</vt:lpstr>
      <vt:lpstr>For this part of the exam, you will need to:</vt:lpstr>
      <vt:lpstr>In case you get a question like:</vt:lpstr>
      <vt:lpstr>Remember!</vt:lpstr>
      <vt:lpstr>Research Task</vt:lpstr>
      <vt:lpstr>Helpful links:</vt:lpstr>
      <vt:lpstr>PRIMARY AND SECONDARY RESEARCH</vt:lpstr>
      <vt:lpstr>A reminder:</vt:lpstr>
      <vt:lpstr>Primary research methods</vt:lpstr>
      <vt:lpstr>Secondary research methods</vt:lpstr>
      <vt:lpstr>Types of data</vt:lpstr>
      <vt:lpstr>PowerPoint Presentation</vt:lpstr>
      <vt:lpstr>PowerPoint Presentation</vt:lpstr>
      <vt:lpstr>Purpose of research</vt:lpstr>
      <vt:lpstr>PowerPoint Presentation</vt:lpstr>
      <vt:lpstr>SWOT and PEST Analysis</vt:lpstr>
      <vt:lpstr>Analysing audience research</vt:lpstr>
      <vt:lpstr>Go to the official Assassin’s Creed website http://assassinscreed.ubi.com/en-gb/home </vt:lpstr>
      <vt:lpstr>Analysing data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2017-10-02T12:07:28Z</dcterms:created>
  <dcterms:modified xsi:type="dcterms:W3CDTF">2017-10-13T09:51:54Z</dcterms:modified>
</cp:coreProperties>
</file>