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87" r:id="rId4"/>
    <p:sldId id="276" r:id="rId5"/>
    <p:sldId id="288" r:id="rId6"/>
    <p:sldId id="289" r:id="rId7"/>
    <p:sldId id="290" r:id="rId8"/>
    <p:sldId id="291" r:id="rId9"/>
    <p:sldId id="292" r:id="rId10"/>
    <p:sldId id="29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18"/>
    <p:restoredTop sz="93077"/>
  </p:normalViewPr>
  <p:slideViewPr>
    <p:cSldViewPr snapToGrid="0" snapToObjects="1">
      <p:cViewPr varScale="1">
        <p:scale>
          <a:sx n="49" d="100"/>
          <a:sy n="49" d="100"/>
        </p:scale>
        <p:origin x="176" y="5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DB31-0A55-A044-9853-C1F6609F4D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71F938D-EFEF-0243-8C73-7E12FF91EB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DF3796C-8EEF-9142-B91F-B7ABB0110E43}"/>
              </a:ext>
            </a:extLst>
          </p:cNvPr>
          <p:cNvSpPr>
            <a:spLocks noGrp="1"/>
          </p:cNvSpPr>
          <p:nvPr>
            <p:ph type="dt" sz="half" idx="10"/>
          </p:nvPr>
        </p:nvSpPr>
        <p:spPr/>
        <p:txBody>
          <a:bodyPr/>
          <a:lstStyle/>
          <a:p>
            <a:fld id="{5346FE55-F1EE-A340-ADC5-73631964036B}" type="datetimeFigureOut">
              <a:rPr lang="en-GB" smtClean="0"/>
              <a:t>08/05/2018</a:t>
            </a:fld>
            <a:endParaRPr lang="en-GB"/>
          </a:p>
        </p:txBody>
      </p:sp>
      <p:sp>
        <p:nvSpPr>
          <p:cNvPr id="5" name="Footer Placeholder 4">
            <a:extLst>
              <a:ext uri="{FF2B5EF4-FFF2-40B4-BE49-F238E27FC236}">
                <a16:creationId xmlns:a16="http://schemas.microsoft.com/office/drawing/2014/main" id="{2BD1087B-AA0C-AD43-A87D-84C81677E0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0F6E4B-BE5A-754B-916F-8A463163D722}"/>
              </a:ext>
            </a:extLst>
          </p:cNvPr>
          <p:cNvSpPr>
            <a:spLocks noGrp="1"/>
          </p:cNvSpPr>
          <p:nvPr>
            <p:ph type="sldNum" sz="quarter" idx="12"/>
          </p:nvPr>
        </p:nvSpPr>
        <p:spPr/>
        <p:txBody>
          <a:bodyPr/>
          <a:lstStyle/>
          <a:p>
            <a:fld id="{4B6D7F01-99AD-8344-90DF-806A1B931063}" type="slidenum">
              <a:rPr lang="en-GB" smtClean="0"/>
              <a:t>‹#›</a:t>
            </a:fld>
            <a:endParaRPr lang="en-GB"/>
          </a:p>
        </p:txBody>
      </p:sp>
    </p:spTree>
    <p:extLst>
      <p:ext uri="{BB962C8B-B14F-4D97-AF65-F5344CB8AC3E}">
        <p14:creationId xmlns:p14="http://schemas.microsoft.com/office/powerpoint/2010/main" val="388024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B68FA-6AE5-C140-A44B-EC42A2EAF68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A669FC3-5AEE-3748-92D8-A7452F646CF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E965EC-71BF-D442-883C-C35D1EE04BC8}"/>
              </a:ext>
            </a:extLst>
          </p:cNvPr>
          <p:cNvSpPr>
            <a:spLocks noGrp="1"/>
          </p:cNvSpPr>
          <p:nvPr>
            <p:ph type="dt" sz="half" idx="10"/>
          </p:nvPr>
        </p:nvSpPr>
        <p:spPr/>
        <p:txBody>
          <a:bodyPr/>
          <a:lstStyle/>
          <a:p>
            <a:fld id="{5346FE55-F1EE-A340-ADC5-73631964036B}" type="datetimeFigureOut">
              <a:rPr lang="en-GB" smtClean="0"/>
              <a:t>08/05/2018</a:t>
            </a:fld>
            <a:endParaRPr lang="en-GB"/>
          </a:p>
        </p:txBody>
      </p:sp>
      <p:sp>
        <p:nvSpPr>
          <p:cNvPr id="5" name="Footer Placeholder 4">
            <a:extLst>
              <a:ext uri="{FF2B5EF4-FFF2-40B4-BE49-F238E27FC236}">
                <a16:creationId xmlns:a16="http://schemas.microsoft.com/office/drawing/2014/main" id="{2D10C631-1538-464A-BFC4-3371C6A1E8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27D84F-2BC9-2646-B099-471FFE75AECA}"/>
              </a:ext>
            </a:extLst>
          </p:cNvPr>
          <p:cNvSpPr>
            <a:spLocks noGrp="1"/>
          </p:cNvSpPr>
          <p:nvPr>
            <p:ph type="sldNum" sz="quarter" idx="12"/>
          </p:nvPr>
        </p:nvSpPr>
        <p:spPr/>
        <p:txBody>
          <a:bodyPr/>
          <a:lstStyle/>
          <a:p>
            <a:fld id="{4B6D7F01-99AD-8344-90DF-806A1B931063}" type="slidenum">
              <a:rPr lang="en-GB" smtClean="0"/>
              <a:t>‹#›</a:t>
            </a:fld>
            <a:endParaRPr lang="en-GB"/>
          </a:p>
        </p:txBody>
      </p:sp>
    </p:spTree>
    <p:extLst>
      <p:ext uri="{BB962C8B-B14F-4D97-AF65-F5344CB8AC3E}">
        <p14:creationId xmlns:p14="http://schemas.microsoft.com/office/powerpoint/2010/main" val="3352564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FCFF00-70D6-6B42-A60A-CCE6B972776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71A4E0-2754-1048-A5CC-9409263A5BD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F83785-ECAA-DD47-9913-43AC8215FECD}"/>
              </a:ext>
            </a:extLst>
          </p:cNvPr>
          <p:cNvSpPr>
            <a:spLocks noGrp="1"/>
          </p:cNvSpPr>
          <p:nvPr>
            <p:ph type="dt" sz="half" idx="10"/>
          </p:nvPr>
        </p:nvSpPr>
        <p:spPr/>
        <p:txBody>
          <a:bodyPr/>
          <a:lstStyle/>
          <a:p>
            <a:fld id="{5346FE55-F1EE-A340-ADC5-73631964036B}" type="datetimeFigureOut">
              <a:rPr lang="en-GB" smtClean="0"/>
              <a:t>08/05/2018</a:t>
            </a:fld>
            <a:endParaRPr lang="en-GB"/>
          </a:p>
        </p:txBody>
      </p:sp>
      <p:sp>
        <p:nvSpPr>
          <p:cNvPr id="5" name="Footer Placeholder 4">
            <a:extLst>
              <a:ext uri="{FF2B5EF4-FFF2-40B4-BE49-F238E27FC236}">
                <a16:creationId xmlns:a16="http://schemas.microsoft.com/office/drawing/2014/main" id="{01BD66B1-DD51-C345-943C-1750F8FFC3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DEC9F3-B5F2-5A47-9899-7F5F17F9A106}"/>
              </a:ext>
            </a:extLst>
          </p:cNvPr>
          <p:cNvSpPr>
            <a:spLocks noGrp="1"/>
          </p:cNvSpPr>
          <p:nvPr>
            <p:ph type="sldNum" sz="quarter" idx="12"/>
          </p:nvPr>
        </p:nvSpPr>
        <p:spPr/>
        <p:txBody>
          <a:bodyPr/>
          <a:lstStyle/>
          <a:p>
            <a:fld id="{4B6D7F01-99AD-8344-90DF-806A1B931063}" type="slidenum">
              <a:rPr lang="en-GB" smtClean="0"/>
              <a:t>‹#›</a:t>
            </a:fld>
            <a:endParaRPr lang="en-GB"/>
          </a:p>
        </p:txBody>
      </p:sp>
    </p:spTree>
    <p:extLst>
      <p:ext uri="{BB962C8B-B14F-4D97-AF65-F5344CB8AC3E}">
        <p14:creationId xmlns:p14="http://schemas.microsoft.com/office/powerpoint/2010/main" val="4036993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4F9FF-DFC8-3F44-81FB-6DB7989CC6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B611205-B41E-4A48-8A6E-0676ECE5FDD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18EB62-F73A-A14F-A725-4A6CC599BDCA}"/>
              </a:ext>
            </a:extLst>
          </p:cNvPr>
          <p:cNvSpPr>
            <a:spLocks noGrp="1"/>
          </p:cNvSpPr>
          <p:nvPr>
            <p:ph type="dt" sz="half" idx="10"/>
          </p:nvPr>
        </p:nvSpPr>
        <p:spPr/>
        <p:txBody>
          <a:bodyPr/>
          <a:lstStyle/>
          <a:p>
            <a:fld id="{5346FE55-F1EE-A340-ADC5-73631964036B}" type="datetimeFigureOut">
              <a:rPr lang="en-GB" smtClean="0"/>
              <a:t>08/05/2018</a:t>
            </a:fld>
            <a:endParaRPr lang="en-GB"/>
          </a:p>
        </p:txBody>
      </p:sp>
      <p:sp>
        <p:nvSpPr>
          <p:cNvPr id="5" name="Footer Placeholder 4">
            <a:extLst>
              <a:ext uri="{FF2B5EF4-FFF2-40B4-BE49-F238E27FC236}">
                <a16:creationId xmlns:a16="http://schemas.microsoft.com/office/drawing/2014/main" id="{DDFF1980-1045-3A49-950B-053115B41D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145E8F-5C93-9949-AB8B-BC778EAAE063}"/>
              </a:ext>
            </a:extLst>
          </p:cNvPr>
          <p:cNvSpPr>
            <a:spLocks noGrp="1"/>
          </p:cNvSpPr>
          <p:nvPr>
            <p:ph type="sldNum" sz="quarter" idx="12"/>
          </p:nvPr>
        </p:nvSpPr>
        <p:spPr/>
        <p:txBody>
          <a:bodyPr/>
          <a:lstStyle/>
          <a:p>
            <a:fld id="{4B6D7F01-99AD-8344-90DF-806A1B931063}" type="slidenum">
              <a:rPr lang="en-GB" smtClean="0"/>
              <a:t>‹#›</a:t>
            </a:fld>
            <a:endParaRPr lang="en-GB"/>
          </a:p>
        </p:txBody>
      </p:sp>
    </p:spTree>
    <p:extLst>
      <p:ext uri="{BB962C8B-B14F-4D97-AF65-F5344CB8AC3E}">
        <p14:creationId xmlns:p14="http://schemas.microsoft.com/office/powerpoint/2010/main" val="273707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9D5F5-ED1D-8549-9A6D-13F0B88D3D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453CACE-1456-4F4E-91BA-147ED4BB53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AD33F4-1A1F-2C43-817F-C7F5151A4A17}"/>
              </a:ext>
            </a:extLst>
          </p:cNvPr>
          <p:cNvSpPr>
            <a:spLocks noGrp="1"/>
          </p:cNvSpPr>
          <p:nvPr>
            <p:ph type="dt" sz="half" idx="10"/>
          </p:nvPr>
        </p:nvSpPr>
        <p:spPr/>
        <p:txBody>
          <a:bodyPr/>
          <a:lstStyle/>
          <a:p>
            <a:fld id="{5346FE55-F1EE-A340-ADC5-73631964036B}" type="datetimeFigureOut">
              <a:rPr lang="en-GB" smtClean="0"/>
              <a:t>08/05/2018</a:t>
            </a:fld>
            <a:endParaRPr lang="en-GB"/>
          </a:p>
        </p:txBody>
      </p:sp>
      <p:sp>
        <p:nvSpPr>
          <p:cNvPr id="5" name="Footer Placeholder 4">
            <a:extLst>
              <a:ext uri="{FF2B5EF4-FFF2-40B4-BE49-F238E27FC236}">
                <a16:creationId xmlns:a16="http://schemas.microsoft.com/office/drawing/2014/main" id="{59ACCBF3-B819-7841-8925-71E1200ECC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3485DA-1B02-784A-9FE2-BFDB362B8B06}"/>
              </a:ext>
            </a:extLst>
          </p:cNvPr>
          <p:cNvSpPr>
            <a:spLocks noGrp="1"/>
          </p:cNvSpPr>
          <p:nvPr>
            <p:ph type="sldNum" sz="quarter" idx="12"/>
          </p:nvPr>
        </p:nvSpPr>
        <p:spPr/>
        <p:txBody>
          <a:bodyPr/>
          <a:lstStyle/>
          <a:p>
            <a:fld id="{4B6D7F01-99AD-8344-90DF-806A1B931063}" type="slidenum">
              <a:rPr lang="en-GB" smtClean="0"/>
              <a:t>‹#›</a:t>
            </a:fld>
            <a:endParaRPr lang="en-GB"/>
          </a:p>
        </p:txBody>
      </p:sp>
    </p:spTree>
    <p:extLst>
      <p:ext uri="{BB962C8B-B14F-4D97-AF65-F5344CB8AC3E}">
        <p14:creationId xmlns:p14="http://schemas.microsoft.com/office/powerpoint/2010/main" val="2236877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9CB32-2070-2A49-802F-4845271AB43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BB5261B-6EDF-8041-AC8E-766CC759BDD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E97EDB5-44B2-464A-9CE9-816ECACAE7B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EDB5CDB-C618-F14F-94F5-9E89144E0793}"/>
              </a:ext>
            </a:extLst>
          </p:cNvPr>
          <p:cNvSpPr>
            <a:spLocks noGrp="1"/>
          </p:cNvSpPr>
          <p:nvPr>
            <p:ph type="dt" sz="half" idx="10"/>
          </p:nvPr>
        </p:nvSpPr>
        <p:spPr/>
        <p:txBody>
          <a:bodyPr/>
          <a:lstStyle/>
          <a:p>
            <a:fld id="{5346FE55-F1EE-A340-ADC5-73631964036B}" type="datetimeFigureOut">
              <a:rPr lang="en-GB" smtClean="0"/>
              <a:t>08/05/2018</a:t>
            </a:fld>
            <a:endParaRPr lang="en-GB"/>
          </a:p>
        </p:txBody>
      </p:sp>
      <p:sp>
        <p:nvSpPr>
          <p:cNvPr id="6" name="Footer Placeholder 5">
            <a:extLst>
              <a:ext uri="{FF2B5EF4-FFF2-40B4-BE49-F238E27FC236}">
                <a16:creationId xmlns:a16="http://schemas.microsoft.com/office/drawing/2014/main" id="{C5BA4EDE-109B-3348-8661-F93496B024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9FB71D-602E-8D45-BA57-FA6949103849}"/>
              </a:ext>
            </a:extLst>
          </p:cNvPr>
          <p:cNvSpPr>
            <a:spLocks noGrp="1"/>
          </p:cNvSpPr>
          <p:nvPr>
            <p:ph type="sldNum" sz="quarter" idx="12"/>
          </p:nvPr>
        </p:nvSpPr>
        <p:spPr/>
        <p:txBody>
          <a:bodyPr/>
          <a:lstStyle/>
          <a:p>
            <a:fld id="{4B6D7F01-99AD-8344-90DF-806A1B931063}" type="slidenum">
              <a:rPr lang="en-GB" smtClean="0"/>
              <a:t>‹#›</a:t>
            </a:fld>
            <a:endParaRPr lang="en-GB"/>
          </a:p>
        </p:txBody>
      </p:sp>
    </p:spTree>
    <p:extLst>
      <p:ext uri="{BB962C8B-B14F-4D97-AF65-F5344CB8AC3E}">
        <p14:creationId xmlns:p14="http://schemas.microsoft.com/office/powerpoint/2010/main" val="269326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9C117-4C2F-6D45-BC86-C5072902779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58A3FE6-600F-0546-8190-931B073084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5A06A46-A877-C64C-894C-04A4325CDD3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613A855-6853-9743-BBBA-63DD8E5C32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74312AB-64E8-E845-B3B5-19D60D4CC8D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3FEA793-882E-7041-86B8-6C60E51235CB}"/>
              </a:ext>
            </a:extLst>
          </p:cNvPr>
          <p:cNvSpPr>
            <a:spLocks noGrp="1"/>
          </p:cNvSpPr>
          <p:nvPr>
            <p:ph type="dt" sz="half" idx="10"/>
          </p:nvPr>
        </p:nvSpPr>
        <p:spPr/>
        <p:txBody>
          <a:bodyPr/>
          <a:lstStyle/>
          <a:p>
            <a:fld id="{5346FE55-F1EE-A340-ADC5-73631964036B}" type="datetimeFigureOut">
              <a:rPr lang="en-GB" smtClean="0"/>
              <a:t>08/05/2018</a:t>
            </a:fld>
            <a:endParaRPr lang="en-GB"/>
          </a:p>
        </p:txBody>
      </p:sp>
      <p:sp>
        <p:nvSpPr>
          <p:cNvPr id="8" name="Footer Placeholder 7">
            <a:extLst>
              <a:ext uri="{FF2B5EF4-FFF2-40B4-BE49-F238E27FC236}">
                <a16:creationId xmlns:a16="http://schemas.microsoft.com/office/drawing/2014/main" id="{EAF8CCCE-1950-3A47-B85E-1708F5A2F5B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641701B-FE70-E34F-A25A-9B0B2CFAD42A}"/>
              </a:ext>
            </a:extLst>
          </p:cNvPr>
          <p:cNvSpPr>
            <a:spLocks noGrp="1"/>
          </p:cNvSpPr>
          <p:nvPr>
            <p:ph type="sldNum" sz="quarter" idx="12"/>
          </p:nvPr>
        </p:nvSpPr>
        <p:spPr/>
        <p:txBody>
          <a:bodyPr/>
          <a:lstStyle/>
          <a:p>
            <a:fld id="{4B6D7F01-99AD-8344-90DF-806A1B931063}" type="slidenum">
              <a:rPr lang="en-GB" smtClean="0"/>
              <a:t>‹#›</a:t>
            </a:fld>
            <a:endParaRPr lang="en-GB"/>
          </a:p>
        </p:txBody>
      </p:sp>
    </p:spTree>
    <p:extLst>
      <p:ext uri="{BB962C8B-B14F-4D97-AF65-F5344CB8AC3E}">
        <p14:creationId xmlns:p14="http://schemas.microsoft.com/office/powerpoint/2010/main" val="962543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8CD4A-8B71-D049-8306-517DA496CF3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B739606-17B8-6D47-B2CC-07B5947FFA23}"/>
              </a:ext>
            </a:extLst>
          </p:cNvPr>
          <p:cNvSpPr>
            <a:spLocks noGrp="1"/>
          </p:cNvSpPr>
          <p:nvPr>
            <p:ph type="dt" sz="half" idx="10"/>
          </p:nvPr>
        </p:nvSpPr>
        <p:spPr/>
        <p:txBody>
          <a:bodyPr/>
          <a:lstStyle/>
          <a:p>
            <a:fld id="{5346FE55-F1EE-A340-ADC5-73631964036B}" type="datetimeFigureOut">
              <a:rPr lang="en-GB" smtClean="0"/>
              <a:t>08/05/2018</a:t>
            </a:fld>
            <a:endParaRPr lang="en-GB"/>
          </a:p>
        </p:txBody>
      </p:sp>
      <p:sp>
        <p:nvSpPr>
          <p:cNvPr id="4" name="Footer Placeholder 3">
            <a:extLst>
              <a:ext uri="{FF2B5EF4-FFF2-40B4-BE49-F238E27FC236}">
                <a16:creationId xmlns:a16="http://schemas.microsoft.com/office/drawing/2014/main" id="{81E61E65-476B-C24B-964E-8DC6DF7B4EE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93EB34-B6A9-2349-9D87-36915DF23990}"/>
              </a:ext>
            </a:extLst>
          </p:cNvPr>
          <p:cNvSpPr>
            <a:spLocks noGrp="1"/>
          </p:cNvSpPr>
          <p:nvPr>
            <p:ph type="sldNum" sz="quarter" idx="12"/>
          </p:nvPr>
        </p:nvSpPr>
        <p:spPr/>
        <p:txBody>
          <a:bodyPr/>
          <a:lstStyle/>
          <a:p>
            <a:fld id="{4B6D7F01-99AD-8344-90DF-806A1B931063}" type="slidenum">
              <a:rPr lang="en-GB" smtClean="0"/>
              <a:t>‹#›</a:t>
            </a:fld>
            <a:endParaRPr lang="en-GB"/>
          </a:p>
        </p:txBody>
      </p:sp>
    </p:spTree>
    <p:extLst>
      <p:ext uri="{BB962C8B-B14F-4D97-AF65-F5344CB8AC3E}">
        <p14:creationId xmlns:p14="http://schemas.microsoft.com/office/powerpoint/2010/main" val="2840053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64213D-9474-C140-BC6F-9A0E09E2F724}"/>
              </a:ext>
            </a:extLst>
          </p:cNvPr>
          <p:cNvSpPr>
            <a:spLocks noGrp="1"/>
          </p:cNvSpPr>
          <p:nvPr>
            <p:ph type="dt" sz="half" idx="10"/>
          </p:nvPr>
        </p:nvSpPr>
        <p:spPr/>
        <p:txBody>
          <a:bodyPr/>
          <a:lstStyle/>
          <a:p>
            <a:fld id="{5346FE55-F1EE-A340-ADC5-73631964036B}" type="datetimeFigureOut">
              <a:rPr lang="en-GB" smtClean="0"/>
              <a:t>08/05/2018</a:t>
            </a:fld>
            <a:endParaRPr lang="en-GB"/>
          </a:p>
        </p:txBody>
      </p:sp>
      <p:sp>
        <p:nvSpPr>
          <p:cNvPr id="3" name="Footer Placeholder 2">
            <a:extLst>
              <a:ext uri="{FF2B5EF4-FFF2-40B4-BE49-F238E27FC236}">
                <a16:creationId xmlns:a16="http://schemas.microsoft.com/office/drawing/2014/main" id="{A8E35B68-4F45-6149-ABD8-B04C732C495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35B4A89-88F7-CA47-A6DE-F5817F02568A}"/>
              </a:ext>
            </a:extLst>
          </p:cNvPr>
          <p:cNvSpPr>
            <a:spLocks noGrp="1"/>
          </p:cNvSpPr>
          <p:nvPr>
            <p:ph type="sldNum" sz="quarter" idx="12"/>
          </p:nvPr>
        </p:nvSpPr>
        <p:spPr/>
        <p:txBody>
          <a:bodyPr/>
          <a:lstStyle/>
          <a:p>
            <a:fld id="{4B6D7F01-99AD-8344-90DF-806A1B931063}" type="slidenum">
              <a:rPr lang="en-GB" smtClean="0"/>
              <a:t>‹#›</a:t>
            </a:fld>
            <a:endParaRPr lang="en-GB"/>
          </a:p>
        </p:txBody>
      </p:sp>
    </p:spTree>
    <p:extLst>
      <p:ext uri="{BB962C8B-B14F-4D97-AF65-F5344CB8AC3E}">
        <p14:creationId xmlns:p14="http://schemas.microsoft.com/office/powerpoint/2010/main" val="3005635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03EAF-D614-8A4B-A76C-D6C0AFE2E8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3F788A0-F7D7-364D-94F5-35925B304F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E5885DD-FE50-FF4A-82B5-875FED9BB2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ABD5586-BEBF-4648-A3D5-5493D383621C}"/>
              </a:ext>
            </a:extLst>
          </p:cNvPr>
          <p:cNvSpPr>
            <a:spLocks noGrp="1"/>
          </p:cNvSpPr>
          <p:nvPr>
            <p:ph type="dt" sz="half" idx="10"/>
          </p:nvPr>
        </p:nvSpPr>
        <p:spPr/>
        <p:txBody>
          <a:bodyPr/>
          <a:lstStyle/>
          <a:p>
            <a:fld id="{5346FE55-F1EE-A340-ADC5-73631964036B}" type="datetimeFigureOut">
              <a:rPr lang="en-GB" smtClean="0"/>
              <a:t>08/05/2018</a:t>
            </a:fld>
            <a:endParaRPr lang="en-GB"/>
          </a:p>
        </p:txBody>
      </p:sp>
      <p:sp>
        <p:nvSpPr>
          <p:cNvPr id="6" name="Footer Placeholder 5">
            <a:extLst>
              <a:ext uri="{FF2B5EF4-FFF2-40B4-BE49-F238E27FC236}">
                <a16:creationId xmlns:a16="http://schemas.microsoft.com/office/drawing/2014/main" id="{DC553B74-5AF4-EB41-87C6-B6EB3D1BBA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9DB52FE-32ED-BE47-AAA5-A116766B3EFA}"/>
              </a:ext>
            </a:extLst>
          </p:cNvPr>
          <p:cNvSpPr>
            <a:spLocks noGrp="1"/>
          </p:cNvSpPr>
          <p:nvPr>
            <p:ph type="sldNum" sz="quarter" idx="12"/>
          </p:nvPr>
        </p:nvSpPr>
        <p:spPr/>
        <p:txBody>
          <a:bodyPr/>
          <a:lstStyle/>
          <a:p>
            <a:fld id="{4B6D7F01-99AD-8344-90DF-806A1B931063}" type="slidenum">
              <a:rPr lang="en-GB" smtClean="0"/>
              <a:t>‹#›</a:t>
            </a:fld>
            <a:endParaRPr lang="en-GB"/>
          </a:p>
        </p:txBody>
      </p:sp>
    </p:spTree>
    <p:extLst>
      <p:ext uri="{BB962C8B-B14F-4D97-AF65-F5344CB8AC3E}">
        <p14:creationId xmlns:p14="http://schemas.microsoft.com/office/powerpoint/2010/main" val="2278865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5A7C2-A3CD-C145-A2AE-E66B1F0A6A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2D256BF-E652-2943-B556-4C723E362A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229C087-3791-0F41-8D6E-5ECCD67E33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CD53244-3C47-FD40-B336-6B43C70BF35A}"/>
              </a:ext>
            </a:extLst>
          </p:cNvPr>
          <p:cNvSpPr>
            <a:spLocks noGrp="1"/>
          </p:cNvSpPr>
          <p:nvPr>
            <p:ph type="dt" sz="half" idx="10"/>
          </p:nvPr>
        </p:nvSpPr>
        <p:spPr/>
        <p:txBody>
          <a:bodyPr/>
          <a:lstStyle/>
          <a:p>
            <a:fld id="{5346FE55-F1EE-A340-ADC5-73631964036B}" type="datetimeFigureOut">
              <a:rPr lang="en-GB" smtClean="0"/>
              <a:t>08/05/2018</a:t>
            </a:fld>
            <a:endParaRPr lang="en-GB"/>
          </a:p>
        </p:txBody>
      </p:sp>
      <p:sp>
        <p:nvSpPr>
          <p:cNvPr id="6" name="Footer Placeholder 5">
            <a:extLst>
              <a:ext uri="{FF2B5EF4-FFF2-40B4-BE49-F238E27FC236}">
                <a16:creationId xmlns:a16="http://schemas.microsoft.com/office/drawing/2014/main" id="{FFA25627-D5C2-6C4B-8C27-C72296846E4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F8CCE6-4745-4A41-8C7A-5D8EBC341EE2}"/>
              </a:ext>
            </a:extLst>
          </p:cNvPr>
          <p:cNvSpPr>
            <a:spLocks noGrp="1"/>
          </p:cNvSpPr>
          <p:nvPr>
            <p:ph type="sldNum" sz="quarter" idx="12"/>
          </p:nvPr>
        </p:nvSpPr>
        <p:spPr/>
        <p:txBody>
          <a:bodyPr/>
          <a:lstStyle/>
          <a:p>
            <a:fld id="{4B6D7F01-99AD-8344-90DF-806A1B931063}" type="slidenum">
              <a:rPr lang="en-GB" smtClean="0"/>
              <a:t>‹#›</a:t>
            </a:fld>
            <a:endParaRPr lang="en-GB"/>
          </a:p>
        </p:txBody>
      </p:sp>
    </p:spTree>
    <p:extLst>
      <p:ext uri="{BB962C8B-B14F-4D97-AF65-F5344CB8AC3E}">
        <p14:creationId xmlns:p14="http://schemas.microsoft.com/office/powerpoint/2010/main" val="1550026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F830B8-FEF4-C74E-A5FF-580AB9F996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ACACC1A-89C6-EA48-8515-F55C70E260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730CDA-E874-5345-AE15-2FE95DD92A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46FE55-F1EE-A340-ADC5-73631964036B}" type="datetimeFigureOut">
              <a:rPr lang="en-GB" smtClean="0"/>
              <a:t>08/05/2018</a:t>
            </a:fld>
            <a:endParaRPr lang="en-GB"/>
          </a:p>
        </p:txBody>
      </p:sp>
      <p:sp>
        <p:nvSpPr>
          <p:cNvPr id="5" name="Footer Placeholder 4">
            <a:extLst>
              <a:ext uri="{FF2B5EF4-FFF2-40B4-BE49-F238E27FC236}">
                <a16:creationId xmlns:a16="http://schemas.microsoft.com/office/drawing/2014/main" id="{2C44653B-95F2-9443-B200-93A1C3C432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1496CF9-BA15-8A4D-B9C7-098AC188A6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6D7F01-99AD-8344-90DF-806A1B931063}" type="slidenum">
              <a:rPr lang="en-GB" smtClean="0"/>
              <a:t>‹#›</a:t>
            </a:fld>
            <a:endParaRPr lang="en-GB"/>
          </a:p>
        </p:txBody>
      </p:sp>
    </p:spTree>
    <p:extLst>
      <p:ext uri="{BB962C8B-B14F-4D97-AF65-F5344CB8AC3E}">
        <p14:creationId xmlns:p14="http://schemas.microsoft.com/office/powerpoint/2010/main" val="4206362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3542DF-F2C2-A947-9696-0128F421B471}"/>
              </a:ext>
            </a:extLst>
          </p:cNvPr>
          <p:cNvSpPr>
            <a:spLocks noGrp="1"/>
          </p:cNvSpPr>
          <p:nvPr>
            <p:ph type="ctrTitle"/>
          </p:nvPr>
        </p:nvSpPr>
        <p:spPr/>
        <p:txBody>
          <a:bodyPr/>
          <a:lstStyle/>
          <a:p>
            <a:r>
              <a:rPr lang="en-GB" dirty="0"/>
              <a:t>Unit 25: Research for product development </a:t>
            </a:r>
          </a:p>
        </p:txBody>
      </p:sp>
      <p:sp>
        <p:nvSpPr>
          <p:cNvPr id="5" name="Subtitle 4">
            <a:extLst>
              <a:ext uri="{FF2B5EF4-FFF2-40B4-BE49-F238E27FC236}">
                <a16:creationId xmlns:a16="http://schemas.microsoft.com/office/drawing/2014/main" id="{C0CE4B21-16DB-484B-8174-5C5E619F9712}"/>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612925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FD1EE-1607-0945-AEEA-1ECEEC86522C}"/>
              </a:ext>
            </a:extLst>
          </p:cNvPr>
          <p:cNvSpPr>
            <a:spLocks noGrp="1"/>
          </p:cNvSpPr>
          <p:nvPr>
            <p:ph type="title"/>
          </p:nvPr>
        </p:nvSpPr>
        <p:spPr>
          <a:xfrm>
            <a:off x="381000" y="257549"/>
            <a:ext cx="11429999" cy="1325563"/>
          </a:xfrm>
        </p:spPr>
        <p:txBody>
          <a:bodyPr>
            <a:noAutofit/>
          </a:bodyPr>
          <a:lstStyle/>
          <a:p>
            <a:r>
              <a:rPr lang="en-GB" sz="3200" dirty="0"/>
              <a:t>What research should we carry out to help with this examination? In pairs you will focus on a bullet point and use research to guide you.</a:t>
            </a:r>
          </a:p>
        </p:txBody>
      </p:sp>
      <p:sp>
        <p:nvSpPr>
          <p:cNvPr id="3" name="Content Placeholder 2">
            <a:extLst>
              <a:ext uri="{FF2B5EF4-FFF2-40B4-BE49-F238E27FC236}">
                <a16:creationId xmlns:a16="http://schemas.microsoft.com/office/drawing/2014/main" id="{87B93710-23DA-B742-9486-6AE0FF5BBBB2}"/>
              </a:ext>
            </a:extLst>
          </p:cNvPr>
          <p:cNvSpPr>
            <a:spLocks noGrp="1"/>
          </p:cNvSpPr>
          <p:nvPr>
            <p:ph idx="1"/>
          </p:nvPr>
        </p:nvSpPr>
        <p:spPr>
          <a:xfrm>
            <a:off x="838200" y="1825625"/>
            <a:ext cx="10515600" cy="4763434"/>
          </a:xfrm>
        </p:spPr>
        <p:txBody>
          <a:bodyPr>
            <a:normAutofit fontScale="92500" lnSpcReduction="20000"/>
          </a:bodyPr>
          <a:lstStyle/>
          <a:p>
            <a:r>
              <a:rPr lang="en-GB" dirty="0"/>
              <a:t>Audience requirements and broadcast scheduling and distribution opportunities </a:t>
            </a:r>
          </a:p>
          <a:p>
            <a:endParaRPr lang="en-GB" dirty="0"/>
          </a:p>
          <a:p>
            <a:r>
              <a:rPr lang="en-GB" dirty="0"/>
              <a:t>Budgeting, timescales and equipment</a:t>
            </a:r>
          </a:p>
          <a:p>
            <a:endParaRPr lang="en-GB" dirty="0"/>
          </a:p>
          <a:p>
            <a:r>
              <a:rPr lang="en-GB" dirty="0"/>
              <a:t>Studio and presentation and assets required for production </a:t>
            </a:r>
          </a:p>
          <a:p>
            <a:endParaRPr lang="en-GB" dirty="0"/>
          </a:p>
          <a:p>
            <a:r>
              <a:rPr lang="en-GB" dirty="0"/>
              <a:t>Legal and ethical considerations </a:t>
            </a:r>
          </a:p>
          <a:p>
            <a:endParaRPr lang="en-GB" dirty="0"/>
          </a:p>
          <a:p>
            <a:pPr marL="0" indent="0">
              <a:buNone/>
            </a:pPr>
            <a:r>
              <a:rPr lang="en-GB" b="1" dirty="0"/>
              <a:t>Where could we go to research this information? Remember to source where you get your information from and use relevant examples to help you with your research. You will share your work with each other at </a:t>
            </a:r>
            <a:r>
              <a:rPr lang="en-GB" b="1"/>
              <a:t>the end.</a:t>
            </a:r>
            <a:endParaRPr lang="en-GB" b="1" dirty="0"/>
          </a:p>
        </p:txBody>
      </p:sp>
    </p:spTree>
    <p:extLst>
      <p:ext uri="{BB962C8B-B14F-4D97-AF65-F5344CB8AC3E}">
        <p14:creationId xmlns:p14="http://schemas.microsoft.com/office/powerpoint/2010/main" val="3094899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5A106-59B8-7145-B14F-BF71AB6DE68B}"/>
              </a:ext>
            </a:extLst>
          </p:cNvPr>
          <p:cNvSpPr>
            <a:spLocks noGrp="1"/>
          </p:cNvSpPr>
          <p:nvPr>
            <p:ph type="ctrTitle"/>
          </p:nvPr>
        </p:nvSpPr>
        <p:spPr/>
        <p:txBody>
          <a:bodyPr/>
          <a:lstStyle/>
          <a:p>
            <a:r>
              <a:rPr lang="en-GB" dirty="0"/>
              <a:t>Magazine show: Pre-production</a:t>
            </a:r>
          </a:p>
        </p:txBody>
      </p:sp>
      <p:sp>
        <p:nvSpPr>
          <p:cNvPr id="3" name="Subtitle 2">
            <a:extLst>
              <a:ext uri="{FF2B5EF4-FFF2-40B4-BE49-F238E27FC236}">
                <a16:creationId xmlns:a16="http://schemas.microsoft.com/office/drawing/2014/main" id="{D5B127EA-5780-AC4F-94FE-51502DD684AC}"/>
              </a:ext>
            </a:extLst>
          </p:cNvPr>
          <p:cNvSpPr>
            <a:spLocks noGrp="1"/>
          </p:cNvSpPr>
          <p:nvPr>
            <p:ph type="subTitle" idx="1"/>
          </p:nvPr>
        </p:nvSpPr>
        <p:spPr>
          <a:xfrm>
            <a:off x="1524000" y="3792070"/>
            <a:ext cx="9144000" cy="1465729"/>
          </a:xfrm>
        </p:spPr>
        <p:txBody>
          <a:bodyPr/>
          <a:lstStyle/>
          <a:p>
            <a:r>
              <a:rPr lang="en-GB" dirty="0"/>
              <a:t>L.O. – What pre-production tasks must we consider if we were to create a magazine show?</a:t>
            </a:r>
          </a:p>
        </p:txBody>
      </p:sp>
    </p:spTree>
    <p:extLst>
      <p:ext uri="{BB962C8B-B14F-4D97-AF65-F5344CB8AC3E}">
        <p14:creationId xmlns:p14="http://schemas.microsoft.com/office/powerpoint/2010/main" val="3098907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99C57-D73D-9F4B-8F36-8A9114BB81C2}"/>
              </a:ext>
            </a:extLst>
          </p:cNvPr>
          <p:cNvSpPr>
            <a:spLocks noGrp="1"/>
          </p:cNvSpPr>
          <p:nvPr>
            <p:ph type="title"/>
          </p:nvPr>
        </p:nvSpPr>
        <p:spPr/>
        <p:txBody>
          <a:bodyPr/>
          <a:lstStyle/>
          <a:p>
            <a:r>
              <a:rPr lang="en-GB" dirty="0"/>
              <a:t>Your task, as outlined in the pre-release project brief:</a:t>
            </a:r>
          </a:p>
        </p:txBody>
      </p:sp>
      <p:sp>
        <p:nvSpPr>
          <p:cNvPr id="3" name="Content Placeholder 2">
            <a:extLst>
              <a:ext uri="{FF2B5EF4-FFF2-40B4-BE49-F238E27FC236}">
                <a16:creationId xmlns:a16="http://schemas.microsoft.com/office/drawing/2014/main" id="{28F5DB6B-0343-974F-802D-FE714978587D}"/>
              </a:ext>
            </a:extLst>
          </p:cNvPr>
          <p:cNvSpPr>
            <a:spLocks noGrp="1"/>
          </p:cNvSpPr>
          <p:nvPr>
            <p:ph idx="1"/>
          </p:nvPr>
        </p:nvSpPr>
        <p:spPr/>
        <p:txBody>
          <a:bodyPr/>
          <a:lstStyle/>
          <a:p>
            <a:endParaRPr lang="en-GB" dirty="0"/>
          </a:p>
          <a:p>
            <a:pPr marL="0" indent="0">
              <a:buNone/>
            </a:pPr>
            <a:r>
              <a:rPr lang="en-GB" dirty="0"/>
              <a:t>Flashbang Productions have been commissioned by a </a:t>
            </a:r>
            <a:r>
              <a:rPr lang="en-GB" b="1" dirty="0"/>
              <a:t>national public service broadcaster</a:t>
            </a:r>
            <a:r>
              <a:rPr lang="en-GB" dirty="0"/>
              <a:t> to produce a new </a:t>
            </a:r>
            <a:r>
              <a:rPr lang="en-GB" b="1" dirty="0"/>
              <a:t>youth magazine show </a:t>
            </a:r>
            <a:r>
              <a:rPr lang="en-GB" dirty="0"/>
              <a:t>called ‘Life in Between’. ‘Life in Between’ will have a </a:t>
            </a:r>
            <a:r>
              <a:rPr lang="en-GB" b="1" dirty="0"/>
              <a:t>target audience of 12-17 year olds</a:t>
            </a:r>
            <a:r>
              <a:rPr lang="en-GB" dirty="0"/>
              <a:t>. The content will provide teenagers with a range of information about </a:t>
            </a:r>
            <a:r>
              <a:rPr lang="en-GB" b="1" dirty="0"/>
              <a:t>health and well-being </a:t>
            </a:r>
            <a:r>
              <a:rPr lang="en-GB" dirty="0"/>
              <a:t>along with </a:t>
            </a:r>
            <a:r>
              <a:rPr lang="en-GB" b="1" dirty="0"/>
              <a:t>celebrity gossip </a:t>
            </a:r>
            <a:r>
              <a:rPr lang="en-GB" dirty="0"/>
              <a:t>and </a:t>
            </a:r>
            <a:r>
              <a:rPr lang="en-GB" b="1" dirty="0"/>
              <a:t>film</a:t>
            </a:r>
            <a:r>
              <a:rPr lang="en-GB" dirty="0"/>
              <a:t> and </a:t>
            </a:r>
            <a:r>
              <a:rPr lang="en-GB" b="1" dirty="0"/>
              <a:t>gaming reviews</a:t>
            </a:r>
            <a:r>
              <a:rPr lang="en-GB" dirty="0"/>
              <a:t>. </a:t>
            </a:r>
          </a:p>
          <a:p>
            <a:pPr marL="0" indent="0">
              <a:buNone/>
            </a:pPr>
            <a:endParaRPr lang="en-GB" dirty="0"/>
          </a:p>
        </p:txBody>
      </p:sp>
    </p:spTree>
    <p:extLst>
      <p:ext uri="{BB962C8B-B14F-4D97-AF65-F5344CB8AC3E}">
        <p14:creationId xmlns:p14="http://schemas.microsoft.com/office/powerpoint/2010/main" val="1267710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3312"/>
          </a:xfrm>
        </p:spPr>
        <p:txBody>
          <a:bodyPr/>
          <a:lstStyle/>
          <a:p>
            <a:r>
              <a:rPr lang="en-GB" dirty="0"/>
              <a:t>Unit 25 learning objectives</a:t>
            </a:r>
          </a:p>
        </p:txBody>
      </p:sp>
      <p:graphicFrame>
        <p:nvGraphicFramePr>
          <p:cNvPr id="5" name="Content Placeholder 4"/>
          <p:cNvGraphicFramePr>
            <a:graphicFrameLocks noGrp="1"/>
          </p:cNvGraphicFramePr>
          <p:nvPr>
            <p:ph idx="1"/>
            <p:extLst/>
          </p:nvPr>
        </p:nvGraphicFramePr>
        <p:xfrm>
          <a:off x="838200" y="1541832"/>
          <a:ext cx="10515600" cy="4977045"/>
        </p:xfrm>
        <a:graphic>
          <a:graphicData uri="http://schemas.openxmlformats.org/drawingml/2006/table">
            <a:tbl>
              <a:tblPr/>
              <a:tblGrid>
                <a:gridCol w="1245781">
                  <a:extLst>
                    <a:ext uri="{9D8B030D-6E8A-4147-A177-3AD203B41FA5}">
                      <a16:colId xmlns:a16="http://schemas.microsoft.com/office/drawing/2014/main" val="20000"/>
                    </a:ext>
                  </a:extLst>
                </a:gridCol>
                <a:gridCol w="9269819">
                  <a:extLst>
                    <a:ext uri="{9D8B030D-6E8A-4147-A177-3AD203B41FA5}">
                      <a16:colId xmlns:a16="http://schemas.microsoft.com/office/drawing/2014/main" val="20001"/>
                    </a:ext>
                  </a:extLst>
                </a:gridCol>
              </a:tblGrid>
              <a:tr h="714135">
                <a:tc gridSpan="2">
                  <a:txBody>
                    <a:bodyPr/>
                    <a:lstStyle/>
                    <a:p>
                      <a:r>
                        <a:rPr lang="en-US" sz="2800" b="1" dirty="0">
                          <a:solidFill>
                            <a:srgbClr val="FFFFFF"/>
                          </a:solidFill>
                          <a:effectLst/>
                          <a:latin typeface="MyriadPro" charset="0"/>
                        </a:rPr>
                        <a:t>Unit 25 Research for product development </a:t>
                      </a:r>
                      <a:endParaRPr lang="en-US" sz="5400" dirty="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068"/>
                      </a:solidFill>
                      <a:prstDash val="solid"/>
                      <a:round/>
                      <a:headEnd type="none" w="med" len="med"/>
                      <a:tailEnd type="none" w="med" len="med"/>
                    </a:lnT>
                    <a:lnB w="6350" cap="flat" cmpd="sng" algn="ctr">
                      <a:solidFill>
                        <a:srgbClr val="870268"/>
                      </a:solidFill>
                      <a:prstDash val="solid"/>
                      <a:round/>
                      <a:headEnd type="none" w="med" len="med"/>
                      <a:tailEnd type="none" w="med" len="med"/>
                    </a:lnB>
                    <a:solidFill>
                      <a:srgbClr val="870268"/>
                    </a:solidFill>
                  </a:tcPr>
                </a:tc>
                <a:tc hMerge="1">
                  <a:txBody>
                    <a:bodyPr/>
                    <a:lstStyle/>
                    <a:p>
                      <a:endParaRPr lang="en-GB"/>
                    </a:p>
                  </a:txBody>
                  <a:tcPr/>
                </a:tc>
                <a:extLst>
                  <a:ext uri="{0D108BD9-81ED-4DB2-BD59-A6C34878D82A}">
                    <a16:rowId xmlns:a16="http://schemas.microsoft.com/office/drawing/2014/main" val="10000"/>
                  </a:ext>
                </a:extLst>
              </a:tr>
              <a:tr h="714135">
                <a:tc>
                  <a:txBody>
                    <a:bodyPr/>
                    <a:lstStyle/>
                    <a:p>
                      <a:r>
                        <a:rPr lang="sk-SK" sz="2800" b="1">
                          <a:effectLst/>
                          <a:latin typeface="MyriadPro" charset="0"/>
                        </a:rPr>
                        <a:t>LO1 </a:t>
                      </a:r>
                      <a:endParaRPr lang="sk-SK"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solidFill>
                      <a:srgbClr val="D8C1D6"/>
                    </a:solidFill>
                  </a:tcPr>
                </a:tc>
                <a:tc>
                  <a:txBody>
                    <a:bodyPr/>
                    <a:lstStyle/>
                    <a:p>
                      <a:r>
                        <a:rPr lang="en-US" sz="2800" b="0" dirty="0">
                          <a:effectLst/>
                          <a:latin typeface="MyriadPro" charset="0"/>
                        </a:rPr>
                        <a:t>Be able to conduct research for a digital media production </a:t>
                      </a:r>
                      <a:endParaRPr lang="en-US" sz="5400" dirty="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tcPr>
                </a:tc>
                <a:extLst>
                  <a:ext uri="{0D108BD9-81ED-4DB2-BD59-A6C34878D82A}">
                    <a16:rowId xmlns:a16="http://schemas.microsoft.com/office/drawing/2014/main" val="10001"/>
                  </a:ext>
                </a:extLst>
              </a:tr>
              <a:tr h="714135">
                <a:tc>
                  <a:txBody>
                    <a:bodyPr/>
                    <a:lstStyle/>
                    <a:p>
                      <a:r>
                        <a:rPr lang="es-ES_tradnl" sz="2800" b="1">
                          <a:effectLst/>
                          <a:latin typeface="MyriadPro" charset="0"/>
                        </a:rPr>
                        <a:t>LO2 </a:t>
                      </a:r>
                      <a:endParaRPr lang="es-ES_tradnl"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solidFill>
                      <a:srgbClr val="D8C1D6"/>
                    </a:solidFill>
                  </a:tcPr>
                </a:tc>
                <a:tc>
                  <a:txBody>
                    <a:bodyPr/>
                    <a:lstStyle/>
                    <a:p>
                      <a:r>
                        <a:rPr lang="en-US" sz="2800" b="0">
                          <a:effectLst/>
                          <a:latin typeface="MyriadPro" charset="0"/>
                        </a:rPr>
                        <a:t>Be able to use research to inform pre-production and planning </a:t>
                      </a:r>
                      <a:endParaRPr lang="en-US"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tcPr>
                </a:tc>
                <a:extLst>
                  <a:ext uri="{0D108BD9-81ED-4DB2-BD59-A6C34878D82A}">
                    <a16:rowId xmlns:a16="http://schemas.microsoft.com/office/drawing/2014/main" val="10002"/>
                  </a:ext>
                </a:extLst>
              </a:tr>
              <a:tr h="714135">
                <a:tc>
                  <a:txBody>
                    <a:bodyPr/>
                    <a:lstStyle/>
                    <a:p>
                      <a:r>
                        <a:rPr lang="sk-SK" sz="2800" b="1">
                          <a:effectLst/>
                          <a:latin typeface="MyriadPro" charset="0"/>
                        </a:rPr>
                        <a:t>LO3 </a:t>
                      </a:r>
                      <a:endParaRPr lang="sk-SK"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solidFill>
                      <a:srgbClr val="D8C1D6"/>
                    </a:solidFill>
                  </a:tcPr>
                </a:tc>
                <a:tc>
                  <a:txBody>
                    <a:bodyPr/>
                    <a:lstStyle/>
                    <a:p>
                      <a:r>
                        <a:rPr lang="en-US" sz="2800" b="0">
                          <a:effectLst/>
                          <a:latin typeface="MyriadPro" charset="0"/>
                        </a:rPr>
                        <a:t>Be able to apply research findings to the proposed production processes </a:t>
                      </a:r>
                      <a:endParaRPr lang="en-US"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tcPr>
                </a:tc>
                <a:extLst>
                  <a:ext uri="{0D108BD9-81ED-4DB2-BD59-A6C34878D82A}">
                    <a16:rowId xmlns:a16="http://schemas.microsoft.com/office/drawing/2014/main" val="10003"/>
                  </a:ext>
                </a:extLst>
              </a:tr>
              <a:tr h="714135">
                <a:tc>
                  <a:txBody>
                    <a:bodyPr/>
                    <a:lstStyle/>
                    <a:p>
                      <a:r>
                        <a:rPr lang="sk-SK" sz="2800" b="1">
                          <a:effectLst/>
                          <a:latin typeface="MyriadPro" charset="0"/>
                        </a:rPr>
                        <a:t>LO4 </a:t>
                      </a:r>
                      <a:endParaRPr lang="sk-SK"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solidFill>
                      <a:srgbClr val="D8C1D6"/>
                    </a:solidFill>
                  </a:tcPr>
                </a:tc>
                <a:tc>
                  <a:txBody>
                    <a:bodyPr/>
                    <a:lstStyle/>
                    <a:p>
                      <a:r>
                        <a:rPr lang="en-US" sz="2800" b="0">
                          <a:effectLst/>
                          <a:latin typeface="MyriadPro" charset="0"/>
                        </a:rPr>
                        <a:t>Be able to use research findings to promote the digital media product </a:t>
                      </a:r>
                      <a:endParaRPr lang="en-US"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tcPr>
                </a:tc>
                <a:extLst>
                  <a:ext uri="{0D108BD9-81ED-4DB2-BD59-A6C34878D82A}">
                    <a16:rowId xmlns:a16="http://schemas.microsoft.com/office/drawing/2014/main" val="10004"/>
                  </a:ext>
                </a:extLst>
              </a:tr>
              <a:tr h="714135">
                <a:tc>
                  <a:txBody>
                    <a:bodyPr/>
                    <a:lstStyle/>
                    <a:p>
                      <a:r>
                        <a:rPr lang="sk-SK" sz="2800" b="1">
                          <a:effectLst/>
                          <a:latin typeface="MyriadPro" charset="0"/>
                        </a:rPr>
                        <a:t>LO5 </a:t>
                      </a:r>
                      <a:endParaRPr lang="sk-SK"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solidFill>
                      <a:srgbClr val="D8C1D6"/>
                    </a:solidFill>
                  </a:tcPr>
                </a:tc>
                <a:tc>
                  <a:txBody>
                    <a:bodyPr/>
                    <a:lstStyle/>
                    <a:p>
                      <a:r>
                        <a:rPr lang="en-US" sz="2800" b="0" dirty="0">
                          <a:effectLst/>
                          <a:latin typeface="MyriadPro" charset="0"/>
                        </a:rPr>
                        <a:t>Know how feedback is used within research techniques </a:t>
                      </a:r>
                      <a:endParaRPr lang="en-US" sz="5400" dirty="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25796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14D79-F6AE-A54A-9BCD-C21A9F51A087}"/>
              </a:ext>
            </a:extLst>
          </p:cNvPr>
          <p:cNvSpPr>
            <a:spLocks noGrp="1"/>
          </p:cNvSpPr>
          <p:nvPr>
            <p:ph type="title"/>
          </p:nvPr>
        </p:nvSpPr>
        <p:spPr/>
        <p:txBody>
          <a:bodyPr/>
          <a:lstStyle/>
          <a:p>
            <a:r>
              <a:rPr lang="en-GB" dirty="0"/>
              <a:t>What is pre-production?</a:t>
            </a:r>
          </a:p>
        </p:txBody>
      </p:sp>
      <p:sp>
        <p:nvSpPr>
          <p:cNvPr id="3" name="Content Placeholder 2">
            <a:extLst>
              <a:ext uri="{FF2B5EF4-FFF2-40B4-BE49-F238E27FC236}">
                <a16:creationId xmlns:a16="http://schemas.microsoft.com/office/drawing/2014/main" id="{60DC6E34-9F57-FB44-8D1B-EF767EB96D0E}"/>
              </a:ext>
            </a:extLst>
          </p:cNvPr>
          <p:cNvSpPr>
            <a:spLocks noGrp="1"/>
          </p:cNvSpPr>
          <p:nvPr>
            <p:ph idx="1"/>
          </p:nvPr>
        </p:nvSpPr>
        <p:spPr>
          <a:xfrm>
            <a:off x="838200" y="1825624"/>
            <a:ext cx="10515600" cy="4655857"/>
          </a:xfrm>
        </p:spPr>
        <p:txBody>
          <a:bodyPr>
            <a:normAutofit fontScale="77500" lnSpcReduction="20000"/>
          </a:bodyPr>
          <a:lstStyle/>
          <a:p>
            <a:r>
              <a:rPr lang="en-GB" i="1" dirty="0"/>
              <a:t>Pre-production</a:t>
            </a:r>
            <a:r>
              <a:rPr lang="en-GB" dirty="0"/>
              <a:t> is a fairly loose term which refers to the tasks undertaken before production begins. Exactly what is included in this stage depends on the medium and situation</a:t>
            </a:r>
          </a:p>
          <a:p>
            <a:r>
              <a:rPr lang="en-GB" dirty="0"/>
              <a:t>For a small TV company, pre-production may refer to everything that happens before shooting begins, for example, meeting with the client, research, storyboarding, location planning, etc.</a:t>
            </a:r>
          </a:p>
          <a:p>
            <a:r>
              <a:rPr lang="en-GB" dirty="0"/>
              <a:t>It can also include things when the above milestones have been met and include financing, screenplay, casting and major staffing</a:t>
            </a:r>
          </a:p>
          <a:p>
            <a:r>
              <a:rPr lang="en-GB" dirty="0"/>
              <a:t>In this case pre-production includes:</a:t>
            </a:r>
          </a:p>
          <a:p>
            <a:pPr lvl="1"/>
            <a:r>
              <a:rPr lang="en-GB" dirty="0"/>
              <a:t>Location scouting</a:t>
            </a:r>
          </a:p>
          <a:p>
            <a:pPr lvl="1"/>
            <a:r>
              <a:rPr lang="en-GB" dirty="0"/>
              <a:t>Prop and wardrobe identification and preparation</a:t>
            </a:r>
          </a:p>
          <a:p>
            <a:pPr lvl="1"/>
            <a:r>
              <a:rPr lang="en-GB" dirty="0"/>
              <a:t>Special effects identification and preparation</a:t>
            </a:r>
          </a:p>
          <a:p>
            <a:pPr lvl="1"/>
            <a:r>
              <a:rPr lang="en-GB" dirty="0"/>
              <a:t>Production schedule</a:t>
            </a:r>
          </a:p>
          <a:p>
            <a:pPr lvl="1"/>
            <a:r>
              <a:rPr lang="en-GB" dirty="0"/>
              <a:t>Set construction</a:t>
            </a:r>
          </a:p>
          <a:p>
            <a:pPr lvl="1"/>
            <a:r>
              <a:rPr lang="en-GB" dirty="0"/>
              <a:t>Script-locking (semi-finalisation of the script)</a:t>
            </a:r>
          </a:p>
          <a:p>
            <a:pPr lvl="1"/>
            <a:r>
              <a:rPr lang="en-GB" dirty="0"/>
              <a:t>Script read-through with cast, director and other interested parties</a:t>
            </a:r>
          </a:p>
          <a:p>
            <a:endParaRPr lang="en-GB" dirty="0"/>
          </a:p>
        </p:txBody>
      </p:sp>
    </p:spTree>
    <p:extLst>
      <p:ext uri="{BB962C8B-B14F-4D97-AF65-F5344CB8AC3E}">
        <p14:creationId xmlns:p14="http://schemas.microsoft.com/office/powerpoint/2010/main" val="1167392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68F55-B8AE-2649-B6EA-A11B341F7173}"/>
              </a:ext>
            </a:extLst>
          </p:cNvPr>
          <p:cNvSpPr>
            <a:spLocks noGrp="1"/>
          </p:cNvSpPr>
          <p:nvPr>
            <p:ph type="title"/>
          </p:nvPr>
        </p:nvSpPr>
        <p:spPr/>
        <p:txBody>
          <a:bodyPr/>
          <a:lstStyle/>
          <a:p>
            <a:r>
              <a:rPr lang="en-GB" dirty="0"/>
              <a:t>What do we need to focus on? The brief states:</a:t>
            </a:r>
          </a:p>
        </p:txBody>
      </p:sp>
      <p:sp>
        <p:nvSpPr>
          <p:cNvPr id="3" name="Content Placeholder 2">
            <a:extLst>
              <a:ext uri="{FF2B5EF4-FFF2-40B4-BE49-F238E27FC236}">
                <a16:creationId xmlns:a16="http://schemas.microsoft.com/office/drawing/2014/main" id="{AAE15D4D-F814-9D4A-B29A-8D2EAE3303E9}"/>
              </a:ext>
            </a:extLst>
          </p:cNvPr>
          <p:cNvSpPr>
            <a:spLocks noGrp="1"/>
          </p:cNvSpPr>
          <p:nvPr>
            <p:ph idx="1"/>
          </p:nvPr>
        </p:nvSpPr>
        <p:spPr>
          <a:xfrm>
            <a:off x="838200" y="1825624"/>
            <a:ext cx="10515600" cy="4602069"/>
          </a:xfrm>
        </p:spPr>
        <p:txBody>
          <a:bodyPr>
            <a:normAutofit/>
          </a:bodyPr>
          <a:lstStyle/>
          <a:p>
            <a:pPr marL="0" indent="0">
              <a:buNone/>
            </a:pPr>
            <a:r>
              <a:rPr lang="en-GB" dirty="0"/>
              <a:t>1. Gathering information to plan and develop the production of ‘Life in Between’. </a:t>
            </a:r>
          </a:p>
          <a:p>
            <a:pPr marL="0" indent="0">
              <a:buNone/>
            </a:pPr>
            <a:r>
              <a:rPr lang="en-GB" dirty="0"/>
              <a:t>The key areas that you should research are: </a:t>
            </a:r>
          </a:p>
          <a:p>
            <a:pPr lvl="1"/>
            <a:r>
              <a:rPr lang="en-GB" dirty="0"/>
              <a:t>Audience requirements </a:t>
            </a:r>
          </a:p>
          <a:p>
            <a:pPr lvl="1"/>
            <a:r>
              <a:rPr lang="en-GB" dirty="0"/>
              <a:t>Broadcast scheduling and distribution opportunities </a:t>
            </a:r>
          </a:p>
          <a:p>
            <a:pPr lvl="1"/>
            <a:r>
              <a:rPr lang="en-GB" dirty="0"/>
              <a:t>Budgeting </a:t>
            </a:r>
          </a:p>
          <a:p>
            <a:pPr lvl="1"/>
            <a:r>
              <a:rPr lang="en-GB" dirty="0"/>
              <a:t>Timescales </a:t>
            </a:r>
          </a:p>
          <a:p>
            <a:pPr lvl="1"/>
            <a:r>
              <a:rPr lang="en-GB" dirty="0"/>
              <a:t>Studio and presentation </a:t>
            </a:r>
          </a:p>
          <a:p>
            <a:pPr lvl="1"/>
            <a:r>
              <a:rPr lang="en-GB" dirty="0"/>
              <a:t>Assets required for production </a:t>
            </a:r>
          </a:p>
          <a:p>
            <a:pPr lvl="1"/>
            <a:r>
              <a:rPr lang="en-GB" dirty="0"/>
              <a:t>Equipment </a:t>
            </a:r>
          </a:p>
          <a:p>
            <a:pPr lvl="1"/>
            <a:r>
              <a:rPr lang="en-GB" dirty="0"/>
              <a:t>Legal and ethical considerations </a:t>
            </a:r>
          </a:p>
        </p:txBody>
      </p:sp>
    </p:spTree>
    <p:extLst>
      <p:ext uri="{BB962C8B-B14F-4D97-AF65-F5344CB8AC3E}">
        <p14:creationId xmlns:p14="http://schemas.microsoft.com/office/powerpoint/2010/main" val="3377862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9ADFD-CC08-9D45-928E-5B9E1CF1D266}"/>
              </a:ext>
            </a:extLst>
          </p:cNvPr>
          <p:cNvSpPr>
            <a:spLocks noGrp="1"/>
          </p:cNvSpPr>
          <p:nvPr>
            <p:ph type="title"/>
          </p:nvPr>
        </p:nvSpPr>
        <p:spPr/>
        <p:txBody>
          <a:bodyPr/>
          <a:lstStyle/>
          <a:p>
            <a:r>
              <a:rPr lang="en-GB" dirty="0"/>
              <a:t>Questions in the Jan 18 exam paper that relate to pre-production research include:</a:t>
            </a:r>
          </a:p>
        </p:txBody>
      </p:sp>
      <p:sp>
        <p:nvSpPr>
          <p:cNvPr id="3" name="Content Placeholder 2">
            <a:extLst>
              <a:ext uri="{FF2B5EF4-FFF2-40B4-BE49-F238E27FC236}">
                <a16:creationId xmlns:a16="http://schemas.microsoft.com/office/drawing/2014/main" id="{D9153953-E9B0-144C-BCE0-FD966E78C9A0}"/>
              </a:ext>
            </a:extLst>
          </p:cNvPr>
          <p:cNvSpPr>
            <a:spLocks noGrp="1"/>
          </p:cNvSpPr>
          <p:nvPr>
            <p:ph idx="1"/>
          </p:nvPr>
        </p:nvSpPr>
        <p:spPr>
          <a:xfrm>
            <a:off x="838200" y="1825625"/>
            <a:ext cx="10515600" cy="4790328"/>
          </a:xfrm>
        </p:spPr>
        <p:txBody>
          <a:bodyPr>
            <a:normAutofit fontScale="77500" lnSpcReduction="20000"/>
          </a:bodyPr>
          <a:lstStyle/>
          <a:p>
            <a:pPr marL="0" indent="0">
              <a:buNone/>
            </a:pPr>
            <a:r>
              <a:rPr lang="en-GB" b="1" dirty="0"/>
              <a:t>1 (b)  </a:t>
            </a:r>
            <a:r>
              <a:rPr lang="en-GB" dirty="0"/>
              <a:t>Identify </a:t>
            </a:r>
            <a:r>
              <a:rPr lang="en-GB" b="1" dirty="0"/>
              <a:t>two </a:t>
            </a:r>
            <a:r>
              <a:rPr lang="en-GB" dirty="0"/>
              <a:t>sources of secondary information that you could use to find out information about the popularity of youth magazine shows. </a:t>
            </a:r>
            <a:endParaRPr lang="en-GB" dirty="0">
              <a:effectLst/>
            </a:endParaRPr>
          </a:p>
          <a:p>
            <a:pPr marL="0" indent="0">
              <a:buNone/>
            </a:pPr>
            <a:r>
              <a:rPr lang="en-GB" b="1" dirty="0"/>
              <a:t>2 </a:t>
            </a:r>
            <a:r>
              <a:rPr lang="en-GB" dirty="0"/>
              <a:t>The target audience requirements of ‘Life in Between’ need to be clearly researched so that the content is appropriate and engaging. </a:t>
            </a:r>
          </a:p>
          <a:p>
            <a:pPr marL="0" indent="0">
              <a:buNone/>
            </a:pPr>
            <a:r>
              <a:rPr lang="en-GB" b="1" dirty="0"/>
              <a:t>(a)* </a:t>
            </a:r>
            <a:r>
              <a:rPr lang="en-GB" dirty="0"/>
              <a:t>Identify </a:t>
            </a:r>
            <a:r>
              <a:rPr lang="en-GB" b="1" dirty="0"/>
              <a:t>four </a:t>
            </a:r>
            <a:r>
              <a:rPr lang="en-GB" dirty="0"/>
              <a:t>ideas for original content for ‘Life in Between’. Justify your choices using findings from your research about target audience requirements.</a:t>
            </a:r>
          </a:p>
          <a:p>
            <a:pPr marL="0" indent="0">
              <a:buNone/>
            </a:pPr>
            <a:r>
              <a:rPr lang="en-GB" b="1" dirty="0"/>
              <a:t>(b) </a:t>
            </a:r>
            <a:r>
              <a:rPr lang="en-GB" dirty="0"/>
              <a:t>Explain how the target audience will have an impact on the choice of distribution channels for ‘Life in Between’. </a:t>
            </a:r>
          </a:p>
          <a:p>
            <a:pPr marL="0" indent="0">
              <a:buNone/>
            </a:pPr>
            <a:r>
              <a:rPr lang="en-GB" b="1" dirty="0"/>
              <a:t>3</a:t>
            </a:r>
            <a:r>
              <a:rPr lang="en-GB" dirty="0"/>
              <a:t> </a:t>
            </a:r>
            <a:r>
              <a:rPr lang="en-GB" b="1" dirty="0"/>
              <a:t>(a) ‘</a:t>
            </a:r>
            <a:r>
              <a:rPr lang="en-GB" dirty="0"/>
              <a:t>Life in Between’ has been commissioned by a public service distribution channel. </a:t>
            </a:r>
          </a:p>
          <a:p>
            <a:pPr marL="0" indent="0">
              <a:buNone/>
            </a:pPr>
            <a:r>
              <a:rPr lang="en-GB" dirty="0"/>
              <a:t>Considering the type of company that commissioned the programme, identify </a:t>
            </a:r>
            <a:r>
              <a:rPr lang="en-GB" b="1" dirty="0"/>
              <a:t>four </a:t>
            </a:r>
            <a:r>
              <a:rPr lang="en-GB" dirty="0"/>
              <a:t>elements, other than budget, that a proposal for ‘Life in Between’ would include. Explain why each is required. </a:t>
            </a:r>
          </a:p>
          <a:p>
            <a:pPr marL="0" indent="0">
              <a:buNone/>
            </a:pPr>
            <a:r>
              <a:rPr lang="en-GB" b="1" dirty="0"/>
              <a:t>(b) </a:t>
            </a:r>
            <a:r>
              <a:rPr lang="en-GB" dirty="0"/>
              <a:t>Flashbang Productions have been given a set budget to produce ‘Life in Between’. </a:t>
            </a:r>
          </a:p>
          <a:p>
            <a:pPr marL="0" indent="0">
              <a:buNone/>
            </a:pPr>
            <a:r>
              <a:rPr lang="en-GB" dirty="0"/>
              <a:t>Identify </a:t>
            </a:r>
            <a:r>
              <a:rPr lang="en-GB" b="1" dirty="0"/>
              <a:t>one </a:t>
            </a:r>
            <a:r>
              <a:rPr lang="en-GB" dirty="0"/>
              <a:t>source of information that could guide you on the budgeting of magazine shows and explain why this source would be useful to you. </a:t>
            </a:r>
          </a:p>
          <a:p>
            <a:pPr marL="0" indent="0">
              <a:buNone/>
            </a:pPr>
            <a:endParaRPr lang="en-GB" dirty="0">
              <a:effectLst/>
            </a:endParaRPr>
          </a:p>
          <a:p>
            <a:endParaRPr lang="en-GB" dirty="0"/>
          </a:p>
        </p:txBody>
      </p:sp>
    </p:spTree>
    <p:extLst>
      <p:ext uri="{BB962C8B-B14F-4D97-AF65-F5344CB8AC3E}">
        <p14:creationId xmlns:p14="http://schemas.microsoft.com/office/powerpoint/2010/main" val="570719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BB80F1-9A46-EF47-B492-10E8F6EC0348}"/>
              </a:ext>
            </a:extLst>
          </p:cNvPr>
          <p:cNvSpPr>
            <a:spLocks noGrp="1"/>
          </p:cNvSpPr>
          <p:nvPr>
            <p:ph idx="1"/>
          </p:nvPr>
        </p:nvSpPr>
        <p:spPr>
          <a:xfrm>
            <a:off x="838200" y="699247"/>
            <a:ext cx="10515600" cy="5477716"/>
          </a:xfrm>
        </p:spPr>
        <p:txBody>
          <a:bodyPr>
            <a:normAutofit fontScale="85000" lnSpcReduction="10000"/>
          </a:bodyPr>
          <a:lstStyle/>
          <a:p>
            <a:pPr marL="0" indent="0">
              <a:buNone/>
            </a:pPr>
            <a:r>
              <a:rPr lang="en-GB" b="1" dirty="0"/>
              <a:t>4 </a:t>
            </a:r>
            <a:r>
              <a:rPr lang="en-GB" dirty="0"/>
              <a:t>The research you have undertaken needs to be securely shared with the rest of the planning and production team. It should be presented in a way that is easy for all team members to understand. </a:t>
            </a:r>
          </a:p>
          <a:p>
            <a:pPr marL="514350" indent="-514350">
              <a:buAutoNum type="alphaLcParenBoth"/>
            </a:pPr>
            <a:r>
              <a:rPr lang="en-GB" dirty="0"/>
              <a:t>Identify </a:t>
            </a:r>
            <a:r>
              <a:rPr lang="en-GB" b="1" dirty="0"/>
              <a:t>one </a:t>
            </a:r>
            <a:r>
              <a:rPr lang="en-GB" dirty="0"/>
              <a:t>method of sharing the research online and explain why it is useful. </a:t>
            </a:r>
          </a:p>
          <a:p>
            <a:pPr marL="0" indent="0">
              <a:buNone/>
            </a:pPr>
            <a:r>
              <a:rPr lang="en-GB" dirty="0"/>
              <a:t>You used a quantitative data collection method when researching the target audience of ‘Life in Between’. </a:t>
            </a:r>
          </a:p>
          <a:p>
            <a:pPr marL="0" indent="0">
              <a:buNone/>
            </a:pPr>
            <a:r>
              <a:rPr lang="en-GB" b="1" dirty="0"/>
              <a:t>(b) </a:t>
            </a:r>
            <a:r>
              <a:rPr lang="en-GB" dirty="0"/>
              <a:t>Identify </a:t>
            </a:r>
            <a:r>
              <a:rPr lang="en-GB" b="1" dirty="0"/>
              <a:t>one </a:t>
            </a:r>
            <a:r>
              <a:rPr lang="en-GB" dirty="0"/>
              <a:t>way that you could present this quantitative data and explain why this is useful. </a:t>
            </a:r>
          </a:p>
          <a:p>
            <a:pPr marL="0" indent="0">
              <a:buNone/>
            </a:pPr>
            <a:r>
              <a:rPr lang="en-GB" b="1" dirty="0"/>
              <a:t>5 </a:t>
            </a:r>
            <a:r>
              <a:rPr lang="en-GB" dirty="0"/>
              <a:t>The producer needs to hire specialist equipment for ‘Life in Between’. From your research identify </a:t>
            </a:r>
            <a:r>
              <a:rPr lang="en-GB" b="1" dirty="0"/>
              <a:t>three </a:t>
            </a:r>
            <a:r>
              <a:rPr lang="en-GB" dirty="0"/>
              <a:t>pieces of equipment required to produce the magazine programme and explain why each is needed. </a:t>
            </a:r>
          </a:p>
          <a:p>
            <a:pPr marL="0" indent="0">
              <a:buNone/>
            </a:pPr>
            <a:r>
              <a:rPr lang="en-GB" b="1" dirty="0"/>
              <a:t>6 </a:t>
            </a:r>
            <a:r>
              <a:rPr lang="en-GB" dirty="0"/>
              <a:t>Flashbang Productions will need to create a studio set design before the production of ‘Life in Between’ can start. </a:t>
            </a:r>
          </a:p>
          <a:p>
            <a:pPr marL="0" indent="0">
              <a:buNone/>
            </a:pPr>
            <a:r>
              <a:rPr lang="en-GB" dirty="0"/>
              <a:t>Identify </a:t>
            </a:r>
            <a:r>
              <a:rPr lang="en-GB" b="1" dirty="0"/>
              <a:t>three </a:t>
            </a:r>
            <a:r>
              <a:rPr lang="en-GB" dirty="0"/>
              <a:t>areas that Flashbang Productions need to consider when creating their set design. You should justify your answers based on your research. </a:t>
            </a:r>
          </a:p>
          <a:p>
            <a:endParaRPr lang="en-GB" dirty="0"/>
          </a:p>
        </p:txBody>
      </p:sp>
    </p:spTree>
    <p:extLst>
      <p:ext uri="{BB962C8B-B14F-4D97-AF65-F5344CB8AC3E}">
        <p14:creationId xmlns:p14="http://schemas.microsoft.com/office/powerpoint/2010/main" val="3793148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344D282-9BB2-C040-BC09-7BF2D95B1E37}"/>
              </a:ext>
            </a:extLst>
          </p:cNvPr>
          <p:cNvSpPr>
            <a:spLocks noGrp="1"/>
          </p:cNvSpPr>
          <p:nvPr>
            <p:ph type="ctrTitle"/>
          </p:nvPr>
        </p:nvSpPr>
        <p:spPr/>
        <p:txBody>
          <a:bodyPr/>
          <a:lstStyle/>
          <a:p>
            <a:r>
              <a:rPr lang="en-GB" dirty="0"/>
              <a:t>There are lots of pre-production questions!</a:t>
            </a:r>
          </a:p>
        </p:txBody>
      </p:sp>
      <p:sp>
        <p:nvSpPr>
          <p:cNvPr id="5" name="Subtitle 4">
            <a:extLst>
              <a:ext uri="{FF2B5EF4-FFF2-40B4-BE49-F238E27FC236}">
                <a16:creationId xmlns:a16="http://schemas.microsoft.com/office/drawing/2014/main" id="{68C0FC91-4AA5-144E-ACC3-B63CA10CE387}"/>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07109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527</Words>
  <Application>Microsoft Macintosh PowerPoint</Application>
  <PresentationFormat>Widescreen</PresentationFormat>
  <Paragraphs>68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MyriadPro</vt:lpstr>
      <vt:lpstr>Office Theme</vt:lpstr>
      <vt:lpstr>Unit 25: Research for product development </vt:lpstr>
      <vt:lpstr>Magazine show: Pre-production</vt:lpstr>
      <vt:lpstr>Your task, as outlined in the pre-release project brief:</vt:lpstr>
      <vt:lpstr>Unit 25 learning objectives</vt:lpstr>
      <vt:lpstr>What is pre-production?</vt:lpstr>
      <vt:lpstr>What do we need to focus on? The brief states:</vt:lpstr>
      <vt:lpstr>Questions in the Jan 18 exam paper that relate to pre-production research include:</vt:lpstr>
      <vt:lpstr>PowerPoint Presentation</vt:lpstr>
      <vt:lpstr>There are lots of pre-production questions!</vt:lpstr>
      <vt:lpstr>What research should we carry out to help with this examination? In pairs you will focus on a bullet point and use research to guide you.</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25: Research for product development </dc:title>
  <dc:creator>Microsoft Office User</dc:creator>
  <cp:lastModifiedBy>Microsoft Office User</cp:lastModifiedBy>
  <cp:revision>6</cp:revision>
  <dcterms:created xsi:type="dcterms:W3CDTF">2018-05-03T11:56:42Z</dcterms:created>
  <dcterms:modified xsi:type="dcterms:W3CDTF">2018-05-08T07:03:44Z</dcterms:modified>
</cp:coreProperties>
</file>