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87" r:id="rId4"/>
    <p:sldId id="276" r:id="rId5"/>
    <p:sldId id="288" r:id="rId6"/>
    <p:sldId id="289" r:id="rId7"/>
    <p:sldId id="29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0"/>
    <p:restoredTop sz="93077"/>
  </p:normalViewPr>
  <p:slideViewPr>
    <p:cSldViewPr snapToGrid="0" snapToObjects="1">
      <p:cViewPr varScale="1">
        <p:scale>
          <a:sx n="48" d="100"/>
          <a:sy n="48" d="100"/>
        </p:scale>
        <p:origin x="200"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EB95E-96E4-304B-B830-1F00BC3E0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CC4409D-DA18-B744-B90F-1BBAB5F73F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A500C3-37BE-494D-8A1D-156FE2D76942}"/>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5" name="Footer Placeholder 4">
            <a:extLst>
              <a:ext uri="{FF2B5EF4-FFF2-40B4-BE49-F238E27FC236}">
                <a16:creationId xmlns:a16="http://schemas.microsoft.com/office/drawing/2014/main" id="{1C0A3F64-BFC2-984C-9942-276882396C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B02EF3-7297-7748-B51B-2C5093B8C904}"/>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144014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EB8B-A791-4D41-AD36-E5D6497BDD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BE63E0-9373-2C48-8477-DCBC4632F0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DABC1A-21AB-C944-B51E-D6EFEBFA3EEA}"/>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5" name="Footer Placeholder 4">
            <a:extLst>
              <a:ext uri="{FF2B5EF4-FFF2-40B4-BE49-F238E27FC236}">
                <a16:creationId xmlns:a16="http://schemas.microsoft.com/office/drawing/2014/main" id="{4426379E-3C94-394B-8A03-C9AD6CFA4F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E30D0E-BD64-2E48-9326-74823B51ADD2}"/>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283397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7ADE17-CA1F-E447-A0B2-E65F57B739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04FDC3-F8B7-8749-A0E4-EF6F5A0C8CD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025FEB-3C3F-3642-8648-AE97595B6276}"/>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5" name="Footer Placeholder 4">
            <a:extLst>
              <a:ext uri="{FF2B5EF4-FFF2-40B4-BE49-F238E27FC236}">
                <a16:creationId xmlns:a16="http://schemas.microsoft.com/office/drawing/2014/main" id="{D8D6CC0E-CB24-D848-AED7-FBCDC690CD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2BAB62-E746-8741-BF2A-77B50D154FC3}"/>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117844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572BA-1406-3848-907B-B0FB715329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6ECF98-4F91-6640-87EE-B23237C758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D293AA-19EE-CD44-A10F-D6219CDD51C0}"/>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5" name="Footer Placeholder 4">
            <a:extLst>
              <a:ext uri="{FF2B5EF4-FFF2-40B4-BE49-F238E27FC236}">
                <a16:creationId xmlns:a16="http://schemas.microsoft.com/office/drawing/2014/main" id="{51741AD3-7190-8B4B-B946-21DB6770F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B5FE6A-0335-8C41-A70E-974019DA8EE3}"/>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135453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0B4C-57FC-4F4F-8368-A47A66A10B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B60A1A-CB69-A240-857E-E818F1EE95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73713A-3B6E-C346-B653-E66ADF1E2D06}"/>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5" name="Footer Placeholder 4">
            <a:extLst>
              <a:ext uri="{FF2B5EF4-FFF2-40B4-BE49-F238E27FC236}">
                <a16:creationId xmlns:a16="http://schemas.microsoft.com/office/drawing/2014/main" id="{7A1F3AB0-E7FE-FC4D-990A-CFF6230886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B69281-459A-0A47-8CE9-5F1279F4B57F}"/>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344293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3A980-DAA7-5A43-9B88-4C5CFCFA6A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F73CFE-7C3A-FB42-8C95-88311C6A27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FCAEB1B-AC13-6C49-B1B0-598EF43D6B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4CEF78C-3BD6-534C-8436-1F74DD0057FC}"/>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6" name="Footer Placeholder 5">
            <a:extLst>
              <a:ext uri="{FF2B5EF4-FFF2-40B4-BE49-F238E27FC236}">
                <a16:creationId xmlns:a16="http://schemas.microsoft.com/office/drawing/2014/main" id="{D5172868-4B23-2E4C-A831-CAA344DA2C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56B961-9CFC-BA4B-B19C-BB8BAEF7E780}"/>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402967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0C5D-BE80-8A48-9CB1-C487B1DF7E2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B0F849-3FCA-E14D-9512-AC7842205C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31549EA-8393-9D45-80DD-7F0BBF73DC7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D4CC5B-A326-C64E-9F2A-396C1C1F35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E9A9E0D-2FD3-9649-8F3C-544D3B68F6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DEFFAE-E4F0-6749-926D-82894FD96CCF}"/>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8" name="Footer Placeholder 7">
            <a:extLst>
              <a:ext uri="{FF2B5EF4-FFF2-40B4-BE49-F238E27FC236}">
                <a16:creationId xmlns:a16="http://schemas.microsoft.com/office/drawing/2014/main" id="{423097CD-E6DF-5448-ABED-C342C597F4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998FEC7-4C72-224F-9579-DA0D9C39889D}"/>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3391422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99F4A-1B18-7840-B2A9-5270376B654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3CE602-B4D2-054C-A045-2434F6721982}"/>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4" name="Footer Placeholder 3">
            <a:extLst>
              <a:ext uri="{FF2B5EF4-FFF2-40B4-BE49-F238E27FC236}">
                <a16:creationId xmlns:a16="http://schemas.microsoft.com/office/drawing/2014/main" id="{FC8FE893-9B3C-F34D-AD55-58FD1CB793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E72DC41-54B9-FE42-8918-8CE6EFB5E8D4}"/>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381070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55E677-FD22-BD42-9A1C-EEA6800AF82C}"/>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3" name="Footer Placeholder 2">
            <a:extLst>
              <a:ext uri="{FF2B5EF4-FFF2-40B4-BE49-F238E27FC236}">
                <a16:creationId xmlns:a16="http://schemas.microsoft.com/office/drawing/2014/main" id="{1D630E11-637A-5D49-ACA3-DC8E3F5793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170286-F118-0641-8677-4386D7F66950}"/>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3771521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CFCAC-FCF0-C243-99DA-3F4A19ACF6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8DBEA9-5457-A542-B0F6-AC35D8E8A9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C485B5-CCD4-3F45-9048-5C17A542F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3F81C3-597C-B243-8BA7-B21B0141DC17}"/>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6" name="Footer Placeholder 5">
            <a:extLst>
              <a:ext uri="{FF2B5EF4-FFF2-40B4-BE49-F238E27FC236}">
                <a16:creationId xmlns:a16="http://schemas.microsoft.com/office/drawing/2014/main" id="{A0B896F0-E743-5840-92EE-09F47ED966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D7CD07-88DE-CF47-8C0F-1C53C7E2A911}"/>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356874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986DA-FAE6-6F4A-9C93-8DE298C193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CEBFA8-D9DB-8A4F-ADF1-3C418BF38E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C4E36B-7891-D34E-9045-C8B770D20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04C158-9ACE-1849-8ADF-8B1FE5A17F0D}"/>
              </a:ext>
            </a:extLst>
          </p:cNvPr>
          <p:cNvSpPr>
            <a:spLocks noGrp="1"/>
          </p:cNvSpPr>
          <p:nvPr>
            <p:ph type="dt" sz="half" idx="10"/>
          </p:nvPr>
        </p:nvSpPr>
        <p:spPr/>
        <p:txBody>
          <a:bodyPr/>
          <a:lstStyle/>
          <a:p>
            <a:fld id="{FB87EA32-4DFD-2946-A390-FA70ADD0F050}" type="datetimeFigureOut">
              <a:rPr lang="en-GB" smtClean="0"/>
              <a:t>10/05/2018</a:t>
            </a:fld>
            <a:endParaRPr lang="en-GB"/>
          </a:p>
        </p:txBody>
      </p:sp>
      <p:sp>
        <p:nvSpPr>
          <p:cNvPr id="6" name="Footer Placeholder 5">
            <a:extLst>
              <a:ext uri="{FF2B5EF4-FFF2-40B4-BE49-F238E27FC236}">
                <a16:creationId xmlns:a16="http://schemas.microsoft.com/office/drawing/2014/main" id="{DEB41A4D-249A-A641-9572-9F479D02CD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8CEAE2-1624-6343-9722-1789F16B69AB}"/>
              </a:ext>
            </a:extLst>
          </p:cNvPr>
          <p:cNvSpPr>
            <a:spLocks noGrp="1"/>
          </p:cNvSpPr>
          <p:nvPr>
            <p:ph type="sldNum" sz="quarter" idx="12"/>
          </p:nvPr>
        </p:nvSpPr>
        <p:spPr/>
        <p:txBody>
          <a:bodyPr/>
          <a:lstStyle/>
          <a:p>
            <a:fld id="{F8B526B9-8262-E947-BF53-80DEBE597B28}" type="slidenum">
              <a:rPr lang="en-GB" smtClean="0"/>
              <a:t>‹#›</a:t>
            </a:fld>
            <a:endParaRPr lang="en-GB"/>
          </a:p>
        </p:txBody>
      </p:sp>
    </p:spTree>
    <p:extLst>
      <p:ext uri="{BB962C8B-B14F-4D97-AF65-F5344CB8AC3E}">
        <p14:creationId xmlns:p14="http://schemas.microsoft.com/office/powerpoint/2010/main" val="117805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3E3AB1-F6AF-6B48-91ED-09318F767B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D896BE-92B7-9B4C-BDDA-C171C3B838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D1AE94-E3F7-2447-A83F-6B18C80D2D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87EA32-4DFD-2946-A390-FA70ADD0F050}" type="datetimeFigureOut">
              <a:rPr lang="en-GB" smtClean="0"/>
              <a:t>10/05/2018</a:t>
            </a:fld>
            <a:endParaRPr lang="en-GB"/>
          </a:p>
        </p:txBody>
      </p:sp>
      <p:sp>
        <p:nvSpPr>
          <p:cNvPr id="5" name="Footer Placeholder 4">
            <a:extLst>
              <a:ext uri="{FF2B5EF4-FFF2-40B4-BE49-F238E27FC236}">
                <a16:creationId xmlns:a16="http://schemas.microsoft.com/office/drawing/2014/main" id="{DA833C29-8FC4-8141-AA90-2025CCD3C9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74B50DB-E515-B84A-A193-2A46037C92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526B9-8262-E947-BF53-80DEBE597B28}" type="slidenum">
              <a:rPr lang="en-GB" smtClean="0"/>
              <a:t>‹#›</a:t>
            </a:fld>
            <a:endParaRPr lang="en-GB"/>
          </a:p>
        </p:txBody>
      </p:sp>
    </p:spTree>
    <p:extLst>
      <p:ext uri="{BB962C8B-B14F-4D97-AF65-F5344CB8AC3E}">
        <p14:creationId xmlns:p14="http://schemas.microsoft.com/office/powerpoint/2010/main" val="2372203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3542DF-F2C2-A947-9696-0128F421B471}"/>
              </a:ext>
            </a:extLst>
          </p:cNvPr>
          <p:cNvSpPr>
            <a:spLocks noGrp="1"/>
          </p:cNvSpPr>
          <p:nvPr>
            <p:ph type="ctrTitle"/>
          </p:nvPr>
        </p:nvSpPr>
        <p:spPr/>
        <p:txBody>
          <a:bodyPr/>
          <a:lstStyle/>
          <a:p>
            <a:r>
              <a:rPr lang="en-GB" dirty="0"/>
              <a:t>Unit 25: Research for product development </a:t>
            </a:r>
          </a:p>
        </p:txBody>
      </p:sp>
      <p:sp>
        <p:nvSpPr>
          <p:cNvPr id="5" name="Subtitle 4">
            <a:extLst>
              <a:ext uri="{FF2B5EF4-FFF2-40B4-BE49-F238E27FC236}">
                <a16:creationId xmlns:a16="http://schemas.microsoft.com/office/drawing/2014/main" id="{C0CE4B21-16DB-484B-8174-5C5E619F971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4305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5A106-59B8-7145-B14F-BF71AB6DE68B}"/>
              </a:ext>
            </a:extLst>
          </p:cNvPr>
          <p:cNvSpPr>
            <a:spLocks noGrp="1"/>
          </p:cNvSpPr>
          <p:nvPr>
            <p:ph type="ctrTitle"/>
          </p:nvPr>
        </p:nvSpPr>
        <p:spPr/>
        <p:txBody>
          <a:bodyPr/>
          <a:lstStyle/>
          <a:p>
            <a:r>
              <a:rPr lang="en-GB" dirty="0"/>
              <a:t>Magazine show: Generating Ideas</a:t>
            </a:r>
          </a:p>
        </p:txBody>
      </p:sp>
      <p:sp>
        <p:nvSpPr>
          <p:cNvPr id="3" name="Subtitle 2">
            <a:extLst>
              <a:ext uri="{FF2B5EF4-FFF2-40B4-BE49-F238E27FC236}">
                <a16:creationId xmlns:a16="http://schemas.microsoft.com/office/drawing/2014/main" id="{D5B127EA-5780-AC4F-94FE-51502DD684AC}"/>
              </a:ext>
            </a:extLst>
          </p:cNvPr>
          <p:cNvSpPr>
            <a:spLocks noGrp="1"/>
          </p:cNvSpPr>
          <p:nvPr>
            <p:ph type="subTitle" idx="1"/>
          </p:nvPr>
        </p:nvSpPr>
        <p:spPr>
          <a:xfrm>
            <a:off x="1524000" y="3792070"/>
            <a:ext cx="9144000" cy="1465729"/>
          </a:xfrm>
        </p:spPr>
        <p:txBody>
          <a:bodyPr/>
          <a:lstStyle/>
          <a:p>
            <a:r>
              <a:rPr lang="en-GB" dirty="0"/>
              <a:t>L.O. – What ideas could we use for the new magazine show aimed at 12-17 year olds,  ‘Life in Between’?</a:t>
            </a:r>
          </a:p>
        </p:txBody>
      </p:sp>
    </p:spTree>
    <p:extLst>
      <p:ext uri="{BB962C8B-B14F-4D97-AF65-F5344CB8AC3E}">
        <p14:creationId xmlns:p14="http://schemas.microsoft.com/office/powerpoint/2010/main" val="674778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99C57-D73D-9F4B-8F36-8A9114BB81C2}"/>
              </a:ext>
            </a:extLst>
          </p:cNvPr>
          <p:cNvSpPr>
            <a:spLocks noGrp="1"/>
          </p:cNvSpPr>
          <p:nvPr>
            <p:ph type="title"/>
          </p:nvPr>
        </p:nvSpPr>
        <p:spPr/>
        <p:txBody>
          <a:bodyPr/>
          <a:lstStyle/>
          <a:p>
            <a:r>
              <a:rPr lang="en-GB" dirty="0"/>
              <a:t>Your task, as outlined in the pre-release project brief:</a:t>
            </a:r>
          </a:p>
        </p:txBody>
      </p:sp>
      <p:sp>
        <p:nvSpPr>
          <p:cNvPr id="3" name="Content Placeholder 2">
            <a:extLst>
              <a:ext uri="{FF2B5EF4-FFF2-40B4-BE49-F238E27FC236}">
                <a16:creationId xmlns:a16="http://schemas.microsoft.com/office/drawing/2014/main" id="{28F5DB6B-0343-974F-802D-FE714978587D}"/>
              </a:ext>
            </a:extLst>
          </p:cNvPr>
          <p:cNvSpPr>
            <a:spLocks noGrp="1"/>
          </p:cNvSpPr>
          <p:nvPr>
            <p:ph idx="1"/>
          </p:nvPr>
        </p:nvSpPr>
        <p:spPr/>
        <p:txBody>
          <a:bodyPr/>
          <a:lstStyle/>
          <a:p>
            <a:endParaRPr lang="en-GB" dirty="0"/>
          </a:p>
          <a:p>
            <a:pPr marL="0" indent="0">
              <a:buNone/>
            </a:pPr>
            <a:r>
              <a:rPr lang="en-GB" dirty="0"/>
              <a:t>Flashbang Productions have been commissioned by a </a:t>
            </a:r>
            <a:r>
              <a:rPr lang="en-GB" b="1" dirty="0"/>
              <a:t>national public service broadcaster</a:t>
            </a:r>
            <a:r>
              <a:rPr lang="en-GB" dirty="0"/>
              <a:t> to produce a new </a:t>
            </a:r>
            <a:r>
              <a:rPr lang="en-GB" b="1" dirty="0"/>
              <a:t>youth magazine show </a:t>
            </a:r>
            <a:r>
              <a:rPr lang="en-GB" dirty="0"/>
              <a:t>called ‘Life in Between’. ‘Life in Between’ will have a </a:t>
            </a:r>
            <a:r>
              <a:rPr lang="en-GB" b="1" dirty="0"/>
              <a:t>target audience of 12-17 year olds</a:t>
            </a:r>
            <a:r>
              <a:rPr lang="en-GB" dirty="0"/>
              <a:t>. The content will provide teenagers with a range of information about </a:t>
            </a:r>
            <a:r>
              <a:rPr lang="en-GB" b="1" dirty="0"/>
              <a:t>health and well-being </a:t>
            </a:r>
            <a:r>
              <a:rPr lang="en-GB" dirty="0"/>
              <a:t>along with </a:t>
            </a:r>
            <a:r>
              <a:rPr lang="en-GB" b="1" dirty="0"/>
              <a:t>celebrity gossip </a:t>
            </a:r>
            <a:r>
              <a:rPr lang="en-GB" dirty="0"/>
              <a:t>and </a:t>
            </a:r>
            <a:r>
              <a:rPr lang="en-GB" b="1" dirty="0"/>
              <a:t>film</a:t>
            </a:r>
            <a:r>
              <a:rPr lang="en-GB" dirty="0"/>
              <a:t> and </a:t>
            </a:r>
            <a:r>
              <a:rPr lang="en-GB" b="1" dirty="0"/>
              <a:t>gaming reviews</a:t>
            </a:r>
            <a:r>
              <a:rPr lang="en-GB" dirty="0"/>
              <a:t>. </a:t>
            </a:r>
          </a:p>
          <a:p>
            <a:pPr marL="0" indent="0">
              <a:buNone/>
            </a:pPr>
            <a:endParaRPr lang="en-GB" dirty="0"/>
          </a:p>
        </p:txBody>
      </p:sp>
    </p:spTree>
    <p:extLst>
      <p:ext uri="{BB962C8B-B14F-4D97-AF65-F5344CB8AC3E}">
        <p14:creationId xmlns:p14="http://schemas.microsoft.com/office/powerpoint/2010/main" val="281492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3312"/>
          </a:xfrm>
        </p:spPr>
        <p:txBody>
          <a:bodyPr/>
          <a:lstStyle/>
          <a:p>
            <a:r>
              <a:rPr lang="en-GB" dirty="0"/>
              <a:t>Unit 25 learning objectives</a:t>
            </a:r>
          </a:p>
        </p:txBody>
      </p:sp>
      <p:graphicFrame>
        <p:nvGraphicFramePr>
          <p:cNvPr id="5" name="Content Placeholder 4"/>
          <p:cNvGraphicFramePr>
            <a:graphicFrameLocks noGrp="1"/>
          </p:cNvGraphicFramePr>
          <p:nvPr>
            <p:ph idx="1"/>
            <p:extLst/>
          </p:nvPr>
        </p:nvGraphicFramePr>
        <p:xfrm>
          <a:off x="838200" y="1541832"/>
          <a:ext cx="10515600" cy="4977045"/>
        </p:xfrm>
        <a:graphic>
          <a:graphicData uri="http://schemas.openxmlformats.org/drawingml/2006/table">
            <a:tbl>
              <a:tblPr/>
              <a:tblGrid>
                <a:gridCol w="1245781">
                  <a:extLst>
                    <a:ext uri="{9D8B030D-6E8A-4147-A177-3AD203B41FA5}">
                      <a16:colId xmlns:a16="http://schemas.microsoft.com/office/drawing/2014/main" val="20000"/>
                    </a:ext>
                  </a:extLst>
                </a:gridCol>
                <a:gridCol w="9269819">
                  <a:extLst>
                    <a:ext uri="{9D8B030D-6E8A-4147-A177-3AD203B41FA5}">
                      <a16:colId xmlns:a16="http://schemas.microsoft.com/office/drawing/2014/main" val="20001"/>
                    </a:ext>
                  </a:extLst>
                </a:gridCol>
              </a:tblGrid>
              <a:tr h="714135">
                <a:tc gridSpan="2">
                  <a:txBody>
                    <a:bodyPr/>
                    <a:lstStyle/>
                    <a:p>
                      <a:r>
                        <a:rPr lang="en-US" sz="2800" b="1" dirty="0">
                          <a:solidFill>
                            <a:srgbClr val="FFFFFF"/>
                          </a:solidFill>
                          <a:effectLst/>
                          <a:latin typeface="MyriadPro" charset="0"/>
                        </a:rPr>
                        <a:t>Unit 25 Research for product development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0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870268"/>
                    </a:solidFill>
                  </a:tcPr>
                </a:tc>
                <a:tc hMerge="1">
                  <a:txBody>
                    <a:bodyPr/>
                    <a:lstStyle/>
                    <a:p>
                      <a:endParaRPr lang="en-GB"/>
                    </a:p>
                  </a:txBody>
                  <a:tcPr/>
                </a:tc>
                <a:extLst>
                  <a:ext uri="{0D108BD9-81ED-4DB2-BD59-A6C34878D82A}">
                    <a16:rowId xmlns:a16="http://schemas.microsoft.com/office/drawing/2014/main" val="10000"/>
                  </a:ext>
                </a:extLst>
              </a:tr>
              <a:tr h="714135">
                <a:tc>
                  <a:txBody>
                    <a:bodyPr/>
                    <a:lstStyle/>
                    <a:p>
                      <a:r>
                        <a:rPr lang="sk-SK" sz="2800" b="1">
                          <a:effectLst/>
                          <a:latin typeface="MyriadPro" charset="0"/>
                        </a:rPr>
                        <a:t>LO1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dirty="0">
                          <a:effectLst/>
                          <a:latin typeface="MyriadPro" charset="0"/>
                        </a:rPr>
                        <a:t>Be able to conduct research for a digital media production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1"/>
                  </a:ext>
                </a:extLst>
              </a:tr>
              <a:tr h="714135">
                <a:tc>
                  <a:txBody>
                    <a:bodyPr/>
                    <a:lstStyle/>
                    <a:p>
                      <a:r>
                        <a:rPr lang="es-ES_tradnl" sz="2800" b="1">
                          <a:effectLst/>
                          <a:latin typeface="MyriadPro" charset="0"/>
                        </a:rPr>
                        <a:t>LO2 </a:t>
                      </a:r>
                      <a:endParaRPr lang="es-ES_tradnl"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use research to inform pre-production and planning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2"/>
                  </a:ext>
                </a:extLst>
              </a:tr>
              <a:tr h="714135">
                <a:tc>
                  <a:txBody>
                    <a:bodyPr/>
                    <a:lstStyle/>
                    <a:p>
                      <a:r>
                        <a:rPr lang="sk-SK" sz="2800" b="1">
                          <a:effectLst/>
                          <a:latin typeface="MyriadPro" charset="0"/>
                        </a:rPr>
                        <a:t>LO3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apply research findings to the proposed production processes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3"/>
                  </a:ext>
                </a:extLst>
              </a:tr>
              <a:tr h="714135">
                <a:tc>
                  <a:txBody>
                    <a:bodyPr/>
                    <a:lstStyle/>
                    <a:p>
                      <a:r>
                        <a:rPr lang="sk-SK" sz="2800" b="1">
                          <a:effectLst/>
                          <a:latin typeface="MyriadPro" charset="0"/>
                        </a:rPr>
                        <a:t>LO4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a:effectLst/>
                          <a:latin typeface="MyriadPro" charset="0"/>
                        </a:rPr>
                        <a:t>Be able to use research findings to promote the digital media product </a:t>
                      </a:r>
                      <a:endParaRPr lang="en-US"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4"/>
                  </a:ext>
                </a:extLst>
              </a:tr>
              <a:tr h="714135">
                <a:tc>
                  <a:txBody>
                    <a:bodyPr/>
                    <a:lstStyle/>
                    <a:p>
                      <a:r>
                        <a:rPr lang="sk-SK" sz="2800" b="1">
                          <a:effectLst/>
                          <a:latin typeface="MyriadPro" charset="0"/>
                        </a:rPr>
                        <a:t>LO5 </a:t>
                      </a:r>
                      <a:endParaRPr lang="sk-SK" sz="540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solidFill>
                      <a:srgbClr val="D8C1D6"/>
                    </a:solidFill>
                  </a:tcPr>
                </a:tc>
                <a:tc>
                  <a:txBody>
                    <a:bodyPr/>
                    <a:lstStyle/>
                    <a:p>
                      <a:r>
                        <a:rPr lang="en-US" sz="2800" b="0" dirty="0">
                          <a:effectLst/>
                          <a:latin typeface="MyriadPro" charset="0"/>
                        </a:rPr>
                        <a:t>Know how feedback is used within research techniques </a:t>
                      </a:r>
                      <a:endParaRPr lang="en-US" sz="5400" dirty="0">
                        <a:effectLst/>
                      </a:endParaRPr>
                    </a:p>
                  </a:txBody>
                  <a:tcPr anchor="ctr">
                    <a:lnL w="6350" cap="flat" cmpd="sng" algn="ctr">
                      <a:solidFill>
                        <a:srgbClr val="870068"/>
                      </a:solidFill>
                      <a:prstDash val="solid"/>
                      <a:round/>
                      <a:headEnd type="none" w="med" len="med"/>
                      <a:tailEnd type="none" w="med" len="med"/>
                    </a:lnL>
                    <a:lnR w="6350" cap="flat" cmpd="sng" algn="ctr">
                      <a:solidFill>
                        <a:srgbClr val="870068"/>
                      </a:solidFill>
                      <a:prstDash val="solid"/>
                      <a:round/>
                      <a:headEnd type="none" w="med" len="med"/>
                      <a:tailEnd type="none" w="med" len="med"/>
                    </a:lnR>
                    <a:lnT w="6350" cap="flat" cmpd="sng" algn="ctr">
                      <a:solidFill>
                        <a:srgbClr val="870268"/>
                      </a:solidFill>
                      <a:prstDash val="solid"/>
                      <a:round/>
                      <a:headEnd type="none" w="med" len="med"/>
                      <a:tailEnd type="none" w="med" len="med"/>
                    </a:lnT>
                    <a:lnB w="6350" cap="flat" cmpd="sng" algn="ctr">
                      <a:solidFill>
                        <a:srgbClr val="870268"/>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57146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F644E-8B73-2346-8BC5-FBA89155C9B7}"/>
              </a:ext>
            </a:extLst>
          </p:cNvPr>
          <p:cNvSpPr>
            <a:spLocks noGrp="1"/>
          </p:cNvSpPr>
          <p:nvPr>
            <p:ph type="title"/>
          </p:nvPr>
        </p:nvSpPr>
        <p:spPr/>
        <p:txBody>
          <a:bodyPr/>
          <a:lstStyle/>
          <a:p>
            <a:r>
              <a:rPr lang="en-GB" dirty="0"/>
              <a:t>Discuss these questions and make notes as to how you might answer them</a:t>
            </a:r>
          </a:p>
        </p:txBody>
      </p:sp>
      <p:sp>
        <p:nvSpPr>
          <p:cNvPr id="3" name="Content Placeholder 2">
            <a:extLst>
              <a:ext uri="{FF2B5EF4-FFF2-40B4-BE49-F238E27FC236}">
                <a16:creationId xmlns:a16="http://schemas.microsoft.com/office/drawing/2014/main" id="{B2503F5F-9E8A-0543-8B8B-F1440B3BFBAC}"/>
              </a:ext>
            </a:extLst>
          </p:cNvPr>
          <p:cNvSpPr>
            <a:spLocks noGrp="1"/>
          </p:cNvSpPr>
          <p:nvPr>
            <p:ph idx="1"/>
          </p:nvPr>
        </p:nvSpPr>
        <p:spPr/>
        <p:txBody>
          <a:bodyPr>
            <a:normAutofit fontScale="92500"/>
          </a:bodyPr>
          <a:lstStyle/>
          <a:p>
            <a:pPr marL="0" indent="0">
              <a:buNone/>
            </a:pPr>
            <a:r>
              <a:rPr lang="en-GB" dirty="0"/>
              <a:t>In the real media industry:</a:t>
            </a:r>
          </a:p>
          <a:p>
            <a:endParaRPr lang="en-GB" dirty="0"/>
          </a:p>
          <a:p>
            <a:r>
              <a:rPr lang="en-GB" dirty="0"/>
              <a:t>How would ideas be generated for a new programme?</a:t>
            </a:r>
          </a:p>
          <a:p>
            <a:endParaRPr lang="en-GB" dirty="0"/>
          </a:p>
          <a:p>
            <a:r>
              <a:rPr lang="en-GB" dirty="0"/>
              <a:t>Who would be involved? What research would be carried out and why?</a:t>
            </a:r>
          </a:p>
          <a:p>
            <a:endParaRPr lang="en-GB" dirty="0"/>
          </a:p>
          <a:p>
            <a:r>
              <a:rPr lang="en-GB" dirty="0"/>
              <a:t>What would you need to consider?</a:t>
            </a:r>
          </a:p>
          <a:p>
            <a:endParaRPr lang="en-GB" dirty="0"/>
          </a:p>
          <a:p>
            <a:r>
              <a:rPr lang="en-GB" dirty="0"/>
              <a:t>What would be the challenges?</a:t>
            </a:r>
          </a:p>
        </p:txBody>
      </p:sp>
    </p:spTree>
    <p:extLst>
      <p:ext uri="{BB962C8B-B14F-4D97-AF65-F5344CB8AC3E}">
        <p14:creationId xmlns:p14="http://schemas.microsoft.com/office/powerpoint/2010/main" val="2072659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72E9A-2B53-EE44-9E85-5E05AE00BC1D}"/>
              </a:ext>
            </a:extLst>
          </p:cNvPr>
          <p:cNvSpPr>
            <a:spLocks noGrp="1"/>
          </p:cNvSpPr>
          <p:nvPr>
            <p:ph type="ctrTitle"/>
          </p:nvPr>
        </p:nvSpPr>
        <p:spPr>
          <a:xfrm>
            <a:off x="1524000" y="1122362"/>
            <a:ext cx="9144000" cy="4417825"/>
          </a:xfrm>
        </p:spPr>
        <p:txBody>
          <a:bodyPr>
            <a:normAutofit fontScale="90000"/>
          </a:bodyPr>
          <a:lstStyle/>
          <a:p>
            <a:r>
              <a:rPr lang="en-GB" dirty="0"/>
              <a:t>You need to start thinking about content for ‘Life in Between’. You must come up with suitable ideas and justify them, linking back to the research you have already carried out</a:t>
            </a:r>
          </a:p>
        </p:txBody>
      </p:sp>
      <p:sp>
        <p:nvSpPr>
          <p:cNvPr id="4" name="Subtitle 3">
            <a:extLst>
              <a:ext uri="{FF2B5EF4-FFF2-40B4-BE49-F238E27FC236}">
                <a16:creationId xmlns:a16="http://schemas.microsoft.com/office/drawing/2014/main" id="{219E00C5-BE80-3941-AFF8-B3BA4F6EECA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08622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48E59-6C55-E340-866B-748D3638A0CF}"/>
              </a:ext>
            </a:extLst>
          </p:cNvPr>
          <p:cNvSpPr>
            <a:spLocks noGrp="1"/>
          </p:cNvSpPr>
          <p:nvPr>
            <p:ph type="title"/>
          </p:nvPr>
        </p:nvSpPr>
        <p:spPr>
          <a:xfrm>
            <a:off x="838200" y="0"/>
            <a:ext cx="10515600" cy="1559859"/>
          </a:xfrm>
        </p:spPr>
        <p:txBody>
          <a:bodyPr>
            <a:noAutofit/>
          </a:bodyPr>
          <a:lstStyle/>
          <a:p>
            <a:r>
              <a:rPr lang="en-GB" sz="3600" dirty="0"/>
              <a:t>Individually, come up with ideas for the proposal of ‘Life in Between’ highlighting the content and justifying your ideas (linking them to the brief and </a:t>
            </a:r>
            <a:r>
              <a:rPr lang="en-GB" sz="3600"/>
              <a:t>to research)</a:t>
            </a:r>
            <a:endParaRPr lang="en-GB" sz="3600" dirty="0"/>
          </a:p>
        </p:txBody>
      </p:sp>
      <p:sp>
        <p:nvSpPr>
          <p:cNvPr id="3" name="Content Placeholder 2">
            <a:extLst>
              <a:ext uri="{FF2B5EF4-FFF2-40B4-BE49-F238E27FC236}">
                <a16:creationId xmlns:a16="http://schemas.microsoft.com/office/drawing/2014/main" id="{5847BE82-06C3-0C43-9175-5D6392CA44F9}"/>
              </a:ext>
            </a:extLst>
          </p:cNvPr>
          <p:cNvSpPr>
            <a:spLocks noGrp="1"/>
          </p:cNvSpPr>
          <p:nvPr>
            <p:ph idx="1"/>
          </p:nvPr>
        </p:nvSpPr>
        <p:spPr>
          <a:xfrm>
            <a:off x="838200" y="1559859"/>
            <a:ext cx="10515600" cy="5298141"/>
          </a:xfrm>
        </p:spPr>
        <p:txBody>
          <a:bodyPr>
            <a:normAutofit fontScale="85000" lnSpcReduction="20000"/>
          </a:bodyPr>
          <a:lstStyle/>
          <a:p>
            <a:r>
              <a:rPr lang="en-GB" dirty="0"/>
              <a:t>Length of programme/time aired/frequency (once a week, twice a week, every day)</a:t>
            </a:r>
          </a:p>
          <a:p>
            <a:r>
              <a:rPr lang="en-GB" dirty="0"/>
              <a:t>Target audience (go into more detail about who they are/imaginary entity/psychographics etc.)</a:t>
            </a:r>
          </a:p>
          <a:p>
            <a:r>
              <a:rPr lang="en-GB" dirty="0"/>
              <a:t>Purpose (uses and gratifications)</a:t>
            </a:r>
          </a:p>
          <a:p>
            <a:r>
              <a:rPr lang="en-GB" dirty="0"/>
              <a:t>Title sequence and background music</a:t>
            </a:r>
          </a:p>
          <a:p>
            <a:r>
              <a:rPr lang="en-GB" dirty="0"/>
              <a:t>Set (style, </a:t>
            </a:r>
            <a:r>
              <a:rPr lang="en-GB" dirty="0" err="1"/>
              <a:t>mise</a:t>
            </a:r>
            <a:r>
              <a:rPr lang="en-GB" dirty="0"/>
              <a:t>-</a:t>
            </a:r>
            <a:r>
              <a:rPr lang="en-GB" dirty="0" err="1"/>
              <a:t>en</a:t>
            </a:r>
            <a:r>
              <a:rPr lang="en-GB" dirty="0"/>
              <a:t>-scene, colour scheme, layout sketch, camera layout etc.)</a:t>
            </a:r>
          </a:p>
          <a:p>
            <a:r>
              <a:rPr lang="en-GB" dirty="0"/>
              <a:t>Presenter/presenters (including their mode of address, who would you choose?)</a:t>
            </a:r>
          </a:p>
          <a:p>
            <a:r>
              <a:rPr lang="en-GB" dirty="0"/>
              <a:t>Content (how it will conform to the brief, regular features, link presenters, mix of studio and outside content, live programming with pre-recorded content, social media elements, </a:t>
            </a:r>
            <a:r>
              <a:rPr lang="en-GB" dirty="0" err="1"/>
              <a:t>vox</a:t>
            </a:r>
            <a:r>
              <a:rPr lang="en-GB" dirty="0"/>
              <a:t> pops etc.) – this will be linked directly to the brief, programme’s genre and what are the needs of the audience</a:t>
            </a:r>
          </a:p>
          <a:p>
            <a:r>
              <a:rPr lang="en-GB" dirty="0"/>
              <a:t>How it will be/could be distributed?</a:t>
            </a:r>
          </a:p>
          <a:p>
            <a:r>
              <a:rPr lang="en-GB" dirty="0"/>
              <a:t>How it reinforces/subverts similar media texts</a:t>
            </a:r>
          </a:p>
          <a:p>
            <a:r>
              <a:rPr lang="en-GB" dirty="0"/>
              <a:t>What is its unique selling point? How is it different to what is already out there?</a:t>
            </a:r>
          </a:p>
        </p:txBody>
      </p:sp>
    </p:spTree>
    <p:extLst>
      <p:ext uri="{BB962C8B-B14F-4D97-AF65-F5344CB8AC3E}">
        <p14:creationId xmlns:p14="http://schemas.microsoft.com/office/powerpoint/2010/main" val="3361421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472</Words>
  <Application>Microsoft Macintosh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MyriadPro</vt:lpstr>
      <vt:lpstr>Office Theme</vt:lpstr>
      <vt:lpstr>Unit 25: Research for product development </vt:lpstr>
      <vt:lpstr>Magazine show: Generating Ideas</vt:lpstr>
      <vt:lpstr>Your task, as outlined in the pre-release project brief:</vt:lpstr>
      <vt:lpstr>Unit 25 learning objectives</vt:lpstr>
      <vt:lpstr>Discuss these questions and make notes as to how you might answer them</vt:lpstr>
      <vt:lpstr>You need to start thinking about content for ‘Life in Between’. You must come up with suitable ideas and justify them, linking back to the research you have already carried out</vt:lpstr>
      <vt:lpstr>Individually, come up with ideas for the proposal of ‘Life in Between’ highlighting the content and justifying your ideas (linking them to the brief and to research)</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25: Research for product development </dc:title>
  <dc:creator>Microsoft Office User</dc:creator>
  <cp:lastModifiedBy>Microsoft Office User</cp:lastModifiedBy>
  <cp:revision>9</cp:revision>
  <dcterms:created xsi:type="dcterms:W3CDTF">2018-05-08T11:07:52Z</dcterms:created>
  <dcterms:modified xsi:type="dcterms:W3CDTF">2018-05-10T12:26:21Z</dcterms:modified>
</cp:coreProperties>
</file>