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95" r:id="rId3"/>
    <p:sldId id="296" r:id="rId4"/>
    <p:sldId id="298" r:id="rId5"/>
    <p:sldId id="265" r:id="rId6"/>
    <p:sldId id="297" r:id="rId7"/>
    <p:sldId id="261" r:id="rId8"/>
    <p:sldId id="262" r:id="rId9"/>
    <p:sldId id="259" r:id="rId10"/>
    <p:sldId id="287" r:id="rId11"/>
    <p:sldId id="276" r:id="rId12"/>
    <p:sldId id="294" r:id="rId13"/>
    <p:sldId id="288" r:id="rId14"/>
    <p:sldId id="301" r:id="rId15"/>
    <p:sldId id="302" r:id="rId16"/>
    <p:sldId id="299" r:id="rId17"/>
    <p:sldId id="300" r:id="rId18"/>
    <p:sldId id="303" r:id="rId19"/>
    <p:sldId id="306" r:id="rId20"/>
    <p:sldId id="289" r:id="rId21"/>
    <p:sldId id="290" r:id="rId22"/>
    <p:sldId id="304" r:id="rId23"/>
    <p:sldId id="305" r:id="rId24"/>
    <p:sldId id="307" r:id="rId25"/>
    <p:sldId id="308" r:id="rId26"/>
    <p:sldId id="309" r:id="rId27"/>
    <p:sldId id="31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01"/>
    <p:restoredTop sz="93077"/>
  </p:normalViewPr>
  <p:slideViewPr>
    <p:cSldViewPr snapToGrid="0" snapToObjects="1">
      <p:cViewPr varScale="1">
        <p:scale>
          <a:sx n="64" d="100"/>
          <a:sy n="64" d="100"/>
        </p:scale>
        <p:origin x="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DB31-0A55-A044-9853-C1F6609F4D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1F938D-EFEF-0243-8C73-7E12FF91EB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F3796C-8EEF-9142-B91F-B7ABB0110E43}"/>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5" name="Footer Placeholder 4">
            <a:extLst>
              <a:ext uri="{FF2B5EF4-FFF2-40B4-BE49-F238E27FC236}">
                <a16:creationId xmlns:a16="http://schemas.microsoft.com/office/drawing/2014/main" id="{2BD1087B-AA0C-AD43-A87D-84C81677E0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0F6E4B-BE5A-754B-916F-8A463163D722}"/>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388024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68FA-6AE5-C140-A44B-EC42A2EAF6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669FC3-5AEE-3748-92D8-A7452F646CF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E965EC-71BF-D442-883C-C35D1EE04BC8}"/>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5" name="Footer Placeholder 4">
            <a:extLst>
              <a:ext uri="{FF2B5EF4-FFF2-40B4-BE49-F238E27FC236}">
                <a16:creationId xmlns:a16="http://schemas.microsoft.com/office/drawing/2014/main" id="{2D10C631-1538-464A-BFC4-3371C6A1E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27D84F-2BC9-2646-B099-471FFE75AEC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335256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FCFF00-70D6-6B42-A60A-CCE6B97277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71A4E0-2754-1048-A5CC-9409263A5B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F83785-ECAA-DD47-9913-43AC8215FECD}"/>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5" name="Footer Placeholder 4">
            <a:extLst>
              <a:ext uri="{FF2B5EF4-FFF2-40B4-BE49-F238E27FC236}">
                <a16:creationId xmlns:a16="http://schemas.microsoft.com/office/drawing/2014/main" id="{01BD66B1-DD51-C345-943C-1750F8FFC3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DEC9F3-B5F2-5A47-9899-7F5F17F9A106}"/>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403699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F9FF-DFC8-3F44-81FB-6DB7989CC6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611205-B41E-4A48-8A6E-0676ECE5FD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18EB62-F73A-A14F-A725-4A6CC599BDCA}"/>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5" name="Footer Placeholder 4">
            <a:extLst>
              <a:ext uri="{FF2B5EF4-FFF2-40B4-BE49-F238E27FC236}">
                <a16:creationId xmlns:a16="http://schemas.microsoft.com/office/drawing/2014/main" id="{DDFF1980-1045-3A49-950B-053115B41D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145E8F-5C93-9949-AB8B-BC778EAAE063}"/>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7370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D5F5-ED1D-8549-9A6D-13F0B88D3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53CACE-1456-4F4E-91BA-147ED4BB5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AD33F4-1A1F-2C43-817F-C7F5151A4A17}"/>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5" name="Footer Placeholder 4">
            <a:extLst>
              <a:ext uri="{FF2B5EF4-FFF2-40B4-BE49-F238E27FC236}">
                <a16:creationId xmlns:a16="http://schemas.microsoft.com/office/drawing/2014/main" id="{59ACCBF3-B819-7841-8925-71E1200ECC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3485DA-1B02-784A-9FE2-BFDB362B8B06}"/>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23687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9CB32-2070-2A49-802F-4845271AB4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B5261B-6EDF-8041-AC8E-766CC759BD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97EDB5-44B2-464A-9CE9-816ECACAE7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DB5CDB-C618-F14F-94F5-9E89144E0793}"/>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6" name="Footer Placeholder 5">
            <a:extLst>
              <a:ext uri="{FF2B5EF4-FFF2-40B4-BE49-F238E27FC236}">
                <a16:creationId xmlns:a16="http://schemas.microsoft.com/office/drawing/2014/main" id="{C5BA4EDE-109B-3348-8661-F93496B024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9FB71D-602E-8D45-BA57-FA6949103849}"/>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69326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C117-4C2F-6D45-BC86-C507290277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8A3FE6-600F-0546-8190-931B07308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A06A46-A877-C64C-894C-04A4325CDD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613A855-6853-9743-BBBA-63DD8E5C3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4312AB-64E8-E845-B3B5-19D60D4CC8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FEA793-882E-7041-86B8-6C60E51235CB}"/>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8" name="Footer Placeholder 7">
            <a:extLst>
              <a:ext uri="{FF2B5EF4-FFF2-40B4-BE49-F238E27FC236}">
                <a16:creationId xmlns:a16="http://schemas.microsoft.com/office/drawing/2014/main" id="{EAF8CCCE-1950-3A47-B85E-1708F5A2F5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41701B-FE70-E34F-A25A-9B0B2CFAD42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96254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CD4A-8B71-D049-8306-517DA496CF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739606-17B8-6D47-B2CC-07B5947FFA23}"/>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4" name="Footer Placeholder 3">
            <a:extLst>
              <a:ext uri="{FF2B5EF4-FFF2-40B4-BE49-F238E27FC236}">
                <a16:creationId xmlns:a16="http://schemas.microsoft.com/office/drawing/2014/main" id="{81E61E65-476B-C24B-964E-8DC6DF7B4E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93EB34-B6A9-2349-9D87-36915DF23990}"/>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84005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64213D-9474-C140-BC6F-9A0E09E2F724}"/>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3" name="Footer Placeholder 2">
            <a:extLst>
              <a:ext uri="{FF2B5EF4-FFF2-40B4-BE49-F238E27FC236}">
                <a16:creationId xmlns:a16="http://schemas.microsoft.com/office/drawing/2014/main" id="{A8E35B68-4F45-6149-ABD8-B04C732C495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35B4A89-88F7-CA47-A6DE-F5817F02568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300563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03EAF-D614-8A4B-A76C-D6C0AFE2E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F788A0-F7D7-364D-94F5-35925B304F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5885DD-FE50-FF4A-82B5-875FED9BB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BD5586-BEBF-4648-A3D5-5493D383621C}"/>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6" name="Footer Placeholder 5">
            <a:extLst>
              <a:ext uri="{FF2B5EF4-FFF2-40B4-BE49-F238E27FC236}">
                <a16:creationId xmlns:a16="http://schemas.microsoft.com/office/drawing/2014/main" id="{DC553B74-5AF4-EB41-87C6-B6EB3D1BBA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DB52FE-32ED-BE47-AAA5-A116766B3EF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27886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5A7C2-A3CD-C145-A2AE-E66B1F0A6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D256BF-E652-2943-B556-4C723E362A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29C087-3791-0F41-8D6E-5ECCD67E3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D53244-3C47-FD40-B336-6B43C70BF35A}"/>
              </a:ext>
            </a:extLst>
          </p:cNvPr>
          <p:cNvSpPr>
            <a:spLocks noGrp="1"/>
          </p:cNvSpPr>
          <p:nvPr>
            <p:ph type="dt" sz="half" idx="10"/>
          </p:nvPr>
        </p:nvSpPr>
        <p:spPr/>
        <p:txBody>
          <a:bodyPr/>
          <a:lstStyle/>
          <a:p>
            <a:fld id="{5346FE55-F1EE-A340-ADC5-73631964036B}" type="datetimeFigureOut">
              <a:rPr lang="en-GB" smtClean="0"/>
              <a:t>15/05/2018</a:t>
            </a:fld>
            <a:endParaRPr lang="en-GB"/>
          </a:p>
        </p:txBody>
      </p:sp>
      <p:sp>
        <p:nvSpPr>
          <p:cNvPr id="6" name="Footer Placeholder 5">
            <a:extLst>
              <a:ext uri="{FF2B5EF4-FFF2-40B4-BE49-F238E27FC236}">
                <a16:creationId xmlns:a16="http://schemas.microsoft.com/office/drawing/2014/main" id="{FFA25627-D5C2-6C4B-8C27-C72296846E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F8CCE6-4745-4A41-8C7A-5D8EBC341EE2}"/>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155002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F830B8-FEF4-C74E-A5FF-580AB9F996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CACC1A-89C6-EA48-8515-F55C70E26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730CDA-E874-5345-AE15-2FE95DD92A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6FE55-F1EE-A340-ADC5-73631964036B}" type="datetimeFigureOut">
              <a:rPr lang="en-GB" smtClean="0"/>
              <a:t>15/05/2018</a:t>
            </a:fld>
            <a:endParaRPr lang="en-GB"/>
          </a:p>
        </p:txBody>
      </p:sp>
      <p:sp>
        <p:nvSpPr>
          <p:cNvPr id="5" name="Footer Placeholder 4">
            <a:extLst>
              <a:ext uri="{FF2B5EF4-FFF2-40B4-BE49-F238E27FC236}">
                <a16:creationId xmlns:a16="http://schemas.microsoft.com/office/drawing/2014/main" id="{2C44653B-95F2-9443-B200-93A1C3C432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496CF9-BA15-8A4D-B9C7-098AC188A6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D7F01-99AD-8344-90DF-806A1B931063}" type="slidenum">
              <a:rPr lang="en-GB" smtClean="0"/>
              <a:t>‹#›</a:t>
            </a:fld>
            <a:endParaRPr lang="en-GB"/>
          </a:p>
        </p:txBody>
      </p:sp>
    </p:spTree>
    <p:extLst>
      <p:ext uri="{BB962C8B-B14F-4D97-AF65-F5344CB8AC3E}">
        <p14:creationId xmlns:p14="http://schemas.microsoft.com/office/powerpoint/2010/main" val="420636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flickr.com/" TargetMode="External"/><Relationship Id="rId3" Type="http://schemas.openxmlformats.org/officeDocument/2006/relationships/hyperlink" Target="http://www.rajar.co.uk/" TargetMode="External"/><Relationship Id="rId7" Type="http://schemas.openxmlformats.org/officeDocument/2006/relationships/hyperlink" Target="http://www.gettyimages.co.uk/" TargetMode="External"/><Relationship Id="rId2" Type="http://schemas.openxmlformats.org/officeDocument/2006/relationships/hyperlink" Target="http://www.nrs.co.uk/" TargetMode="External"/><Relationship Id="rId1" Type="http://schemas.openxmlformats.org/officeDocument/2006/relationships/slideLayout" Target="../slideLayouts/slideLayout2.xml"/><Relationship Id="rId6" Type="http://schemas.openxmlformats.org/officeDocument/2006/relationships/hyperlink" Target="http://www.bfi.org.uk/" TargetMode="External"/><Relationship Id="rId5" Type="http://schemas.openxmlformats.org/officeDocument/2006/relationships/hyperlink" Target="http://uk.reuters.com/" TargetMode="External"/><Relationship Id="rId4" Type="http://schemas.openxmlformats.org/officeDocument/2006/relationships/hyperlink" Target="http://www.nationalarchives.gov.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3542DF-F2C2-A947-9696-0128F421B471}"/>
              </a:ext>
            </a:extLst>
          </p:cNvPr>
          <p:cNvSpPr>
            <a:spLocks noGrp="1"/>
          </p:cNvSpPr>
          <p:nvPr>
            <p:ph type="ctrTitle"/>
          </p:nvPr>
        </p:nvSpPr>
        <p:spPr/>
        <p:txBody>
          <a:bodyPr/>
          <a:lstStyle/>
          <a:p>
            <a:r>
              <a:rPr lang="en-GB" dirty="0"/>
              <a:t>Unit 25: Research for product development </a:t>
            </a:r>
          </a:p>
        </p:txBody>
      </p:sp>
      <p:sp>
        <p:nvSpPr>
          <p:cNvPr id="5" name="Subtitle 4">
            <a:extLst>
              <a:ext uri="{FF2B5EF4-FFF2-40B4-BE49-F238E27FC236}">
                <a16:creationId xmlns:a16="http://schemas.microsoft.com/office/drawing/2014/main" id="{C0CE4B21-16DB-484B-8174-5C5E619F971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1292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9C57-D73D-9F4B-8F36-8A9114BB81C2}"/>
              </a:ext>
            </a:extLst>
          </p:cNvPr>
          <p:cNvSpPr>
            <a:spLocks noGrp="1"/>
          </p:cNvSpPr>
          <p:nvPr>
            <p:ph type="title"/>
          </p:nvPr>
        </p:nvSpPr>
        <p:spPr/>
        <p:txBody>
          <a:bodyPr/>
          <a:lstStyle/>
          <a:p>
            <a:r>
              <a:rPr lang="en-GB" dirty="0"/>
              <a:t>Your task, as outlined in the pre-release project brief:</a:t>
            </a:r>
          </a:p>
        </p:txBody>
      </p:sp>
      <p:sp>
        <p:nvSpPr>
          <p:cNvPr id="3" name="Content Placeholder 2">
            <a:extLst>
              <a:ext uri="{FF2B5EF4-FFF2-40B4-BE49-F238E27FC236}">
                <a16:creationId xmlns:a16="http://schemas.microsoft.com/office/drawing/2014/main" id="{28F5DB6B-0343-974F-802D-FE714978587D}"/>
              </a:ext>
            </a:extLst>
          </p:cNvPr>
          <p:cNvSpPr>
            <a:spLocks noGrp="1"/>
          </p:cNvSpPr>
          <p:nvPr>
            <p:ph idx="1"/>
          </p:nvPr>
        </p:nvSpPr>
        <p:spPr/>
        <p:txBody>
          <a:bodyPr/>
          <a:lstStyle/>
          <a:p>
            <a:endParaRPr lang="en-GB" dirty="0"/>
          </a:p>
          <a:p>
            <a:pPr marL="0" indent="0">
              <a:buNone/>
            </a:pPr>
            <a:r>
              <a:rPr lang="en-GB" dirty="0"/>
              <a:t>Flashbang Productions have been commissioned by a </a:t>
            </a:r>
            <a:r>
              <a:rPr lang="en-GB" b="1" dirty="0"/>
              <a:t>national public service broadcaster</a:t>
            </a:r>
            <a:r>
              <a:rPr lang="en-GB" dirty="0"/>
              <a:t> to produce a new </a:t>
            </a:r>
            <a:r>
              <a:rPr lang="en-GB" b="1" dirty="0"/>
              <a:t>youth magazine show </a:t>
            </a:r>
            <a:r>
              <a:rPr lang="en-GB" dirty="0"/>
              <a:t>called ‘Life in Between’. ‘Life in Between’ will have a </a:t>
            </a:r>
            <a:r>
              <a:rPr lang="en-GB" b="1" dirty="0"/>
              <a:t>target audience of 12-17 year olds</a:t>
            </a:r>
            <a:r>
              <a:rPr lang="en-GB" dirty="0"/>
              <a:t>. The content will provide teenagers with a range of information about </a:t>
            </a:r>
            <a:r>
              <a:rPr lang="en-GB" b="1" dirty="0"/>
              <a:t>health and well-being </a:t>
            </a:r>
            <a:r>
              <a:rPr lang="en-GB" dirty="0"/>
              <a:t>along with </a:t>
            </a:r>
            <a:r>
              <a:rPr lang="en-GB" b="1" dirty="0"/>
              <a:t>celebrity gossip </a:t>
            </a:r>
            <a:r>
              <a:rPr lang="en-GB" dirty="0"/>
              <a:t>and </a:t>
            </a:r>
            <a:r>
              <a:rPr lang="en-GB" b="1" dirty="0"/>
              <a:t>film</a:t>
            </a:r>
            <a:r>
              <a:rPr lang="en-GB" dirty="0"/>
              <a:t> and </a:t>
            </a:r>
            <a:r>
              <a:rPr lang="en-GB" b="1" dirty="0"/>
              <a:t>gaming reviews</a:t>
            </a:r>
            <a:r>
              <a:rPr lang="en-GB" dirty="0"/>
              <a:t>. </a:t>
            </a:r>
          </a:p>
          <a:p>
            <a:pPr marL="0" indent="0">
              <a:buNone/>
            </a:pPr>
            <a:endParaRPr lang="en-GB" dirty="0"/>
          </a:p>
        </p:txBody>
      </p:sp>
    </p:spTree>
    <p:extLst>
      <p:ext uri="{BB962C8B-B14F-4D97-AF65-F5344CB8AC3E}">
        <p14:creationId xmlns:p14="http://schemas.microsoft.com/office/powerpoint/2010/main" val="1267710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312"/>
          </a:xfrm>
        </p:spPr>
        <p:txBody>
          <a:bodyPr/>
          <a:lstStyle/>
          <a:p>
            <a:r>
              <a:rPr lang="en-GB" dirty="0"/>
              <a:t>Unit 25 learning objectives</a:t>
            </a:r>
          </a:p>
        </p:txBody>
      </p:sp>
      <p:graphicFrame>
        <p:nvGraphicFramePr>
          <p:cNvPr id="5" name="Content Placeholder 4"/>
          <p:cNvGraphicFramePr>
            <a:graphicFrameLocks noGrp="1"/>
          </p:cNvGraphicFramePr>
          <p:nvPr>
            <p:ph idx="1"/>
            <p:extLst/>
          </p:nvPr>
        </p:nvGraphicFramePr>
        <p:xfrm>
          <a:off x="838200" y="1541832"/>
          <a:ext cx="10515600" cy="4977045"/>
        </p:xfrm>
        <a:graphic>
          <a:graphicData uri="http://schemas.openxmlformats.org/drawingml/2006/table">
            <a:tbl>
              <a:tblPr/>
              <a:tblGrid>
                <a:gridCol w="1245781">
                  <a:extLst>
                    <a:ext uri="{9D8B030D-6E8A-4147-A177-3AD203B41FA5}">
                      <a16:colId xmlns:a16="http://schemas.microsoft.com/office/drawing/2014/main" val="20000"/>
                    </a:ext>
                  </a:extLst>
                </a:gridCol>
                <a:gridCol w="9269819">
                  <a:extLst>
                    <a:ext uri="{9D8B030D-6E8A-4147-A177-3AD203B41FA5}">
                      <a16:colId xmlns:a16="http://schemas.microsoft.com/office/drawing/2014/main" val="20001"/>
                    </a:ext>
                  </a:extLst>
                </a:gridCol>
              </a:tblGrid>
              <a:tr h="714135">
                <a:tc gridSpan="2">
                  <a:txBody>
                    <a:bodyPr/>
                    <a:lstStyle/>
                    <a:p>
                      <a:r>
                        <a:rPr lang="en-US" sz="2800" b="1" dirty="0">
                          <a:solidFill>
                            <a:srgbClr val="FFFFFF"/>
                          </a:solidFill>
                          <a:effectLst/>
                          <a:latin typeface="MyriadPro" charset="0"/>
                        </a:rPr>
                        <a:t>Unit 25 Research for product development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0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870268"/>
                    </a:solidFill>
                  </a:tcPr>
                </a:tc>
                <a:tc hMerge="1">
                  <a:txBody>
                    <a:bodyPr/>
                    <a:lstStyle/>
                    <a:p>
                      <a:endParaRPr lang="en-GB"/>
                    </a:p>
                  </a:txBody>
                  <a:tcPr/>
                </a:tc>
                <a:extLst>
                  <a:ext uri="{0D108BD9-81ED-4DB2-BD59-A6C34878D82A}">
                    <a16:rowId xmlns:a16="http://schemas.microsoft.com/office/drawing/2014/main" val="10000"/>
                  </a:ext>
                </a:extLst>
              </a:tr>
              <a:tr h="714135">
                <a:tc>
                  <a:txBody>
                    <a:bodyPr/>
                    <a:lstStyle/>
                    <a:p>
                      <a:r>
                        <a:rPr lang="sk-SK" sz="2800" b="1">
                          <a:effectLst/>
                          <a:latin typeface="MyriadPro" charset="0"/>
                        </a:rPr>
                        <a:t>LO1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Be able to conduct research for a digital media production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1"/>
                  </a:ext>
                </a:extLst>
              </a:tr>
              <a:tr h="714135">
                <a:tc>
                  <a:txBody>
                    <a:bodyPr/>
                    <a:lstStyle/>
                    <a:p>
                      <a:r>
                        <a:rPr lang="es-ES_tradnl" sz="2800" b="1">
                          <a:effectLst/>
                          <a:latin typeface="MyriadPro" charset="0"/>
                        </a:rPr>
                        <a:t>LO2 </a:t>
                      </a:r>
                      <a:endParaRPr lang="es-ES_tradnl"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to inform pre-production and planning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2"/>
                  </a:ext>
                </a:extLst>
              </a:tr>
              <a:tr h="714135">
                <a:tc>
                  <a:txBody>
                    <a:bodyPr/>
                    <a:lstStyle/>
                    <a:p>
                      <a:r>
                        <a:rPr lang="sk-SK" sz="2800" b="1">
                          <a:effectLst/>
                          <a:latin typeface="MyriadPro" charset="0"/>
                        </a:rPr>
                        <a:t>LO3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apply research findings to the proposed production processes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3"/>
                  </a:ext>
                </a:extLst>
              </a:tr>
              <a:tr h="714135">
                <a:tc>
                  <a:txBody>
                    <a:bodyPr/>
                    <a:lstStyle/>
                    <a:p>
                      <a:r>
                        <a:rPr lang="sk-SK" sz="2800" b="1">
                          <a:effectLst/>
                          <a:latin typeface="MyriadPro" charset="0"/>
                        </a:rPr>
                        <a:t>LO4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findings to promote the digital media product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4"/>
                  </a:ext>
                </a:extLst>
              </a:tr>
              <a:tr h="714135">
                <a:tc>
                  <a:txBody>
                    <a:bodyPr/>
                    <a:lstStyle/>
                    <a:p>
                      <a:r>
                        <a:rPr lang="sk-SK" sz="2800" b="1">
                          <a:effectLst/>
                          <a:latin typeface="MyriadPro" charset="0"/>
                        </a:rPr>
                        <a:t>LO5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Know how feedback is used within research techniques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579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06BA-ECFB-9B41-8999-314D12242850}"/>
              </a:ext>
            </a:extLst>
          </p:cNvPr>
          <p:cNvSpPr>
            <a:spLocks noGrp="1"/>
          </p:cNvSpPr>
          <p:nvPr>
            <p:ph type="title"/>
          </p:nvPr>
        </p:nvSpPr>
        <p:spPr>
          <a:xfrm>
            <a:off x="235130" y="182880"/>
            <a:ext cx="11730447" cy="2220685"/>
          </a:xfrm>
        </p:spPr>
        <p:txBody>
          <a:bodyPr>
            <a:noAutofit/>
          </a:bodyPr>
          <a:lstStyle/>
          <a:p>
            <a:r>
              <a:rPr lang="en-GB" sz="3600" dirty="0"/>
              <a:t>You have investigated the genre’s conventions, looked at pre-production tasks that may have been carried out and come up with ideas for your magazine TV show (please give me your ideas)</a:t>
            </a:r>
          </a:p>
        </p:txBody>
      </p:sp>
      <p:sp>
        <p:nvSpPr>
          <p:cNvPr id="3" name="Content Placeholder 2">
            <a:extLst>
              <a:ext uri="{FF2B5EF4-FFF2-40B4-BE49-F238E27FC236}">
                <a16:creationId xmlns:a16="http://schemas.microsoft.com/office/drawing/2014/main" id="{D6432D74-FC03-094D-B7C4-D6C8CE185ED1}"/>
              </a:ext>
            </a:extLst>
          </p:cNvPr>
          <p:cNvSpPr>
            <a:spLocks noGrp="1"/>
          </p:cNvSpPr>
          <p:nvPr>
            <p:ph idx="1"/>
          </p:nvPr>
        </p:nvSpPr>
        <p:spPr>
          <a:xfrm>
            <a:off x="838200" y="3108959"/>
            <a:ext cx="10515600" cy="3068003"/>
          </a:xfrm>
        </p:spPr>
        <p:txBody>
          <a:bodyPr/>
          <a:lstStyle/>
          <a:p>
            <a:r>
              <a:rPr lang="en-GB" dirty="0"/>
              <a:t>Now we need to think about production tasks that we would carry out if we were making this programme for real</a:t>
            </a:r>
          </a:p>
        </p:txBody>
      </p:sp>
    </p:spTree>
    <p:extLst>
      <p:ext uri="{BB962C8B-B14F-4D97-AF65-F5344CB8AC3E}">
        <p14:creationId xmlns:p14="http://schemas.microsoft.com/office/powerpoint/2010/main" val="29121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4D79-F6AE-A54A-9BCD-C21A9F51A087}"/>
              </a:ext>
            </a:extLst>
          </p:cNvPr>
          <p:cNvSpPr>
            <a:spLocks noGrp="1"/>
          </p:cNvSpPr>
          <p:nvPr>
            <p:ph type="title"/>
          </p:nvPr>
        </p:nvSpPr>
        <p:spPr/>
        <p:txBody>
          <a:bodyPr/>
          <a:lstStyle/>
          <a:p>
            <a:r>
              <a:rPr lang="en-GB" dirty="0"/>
              <a:t>What is production?</a:t>
            </a:r>
          </a:p>
        </p:txBody>
      </p:sp>
      <p:sp>
        <p:nvSpPr>
          <p:cNvPr id="3" name="Content Placeholder 2">
            <a:extLst>
              <a:ext uri="{FF2B5EF4-FFF2-40B4-BE49-F238E27FC236}">
                <a16:creationId xmlns:a16="http://schemas.microsoft.com/office/drawing/2014/main" id="{60DC6E34-9F57-FB44-8D1B-EF767EB96D0E}"/>
              </a:ext>
            </a:extLst>
          </p:cNvPr>
          <p:cNvSpPr>
            <a:spLocks noGrp="1"/>
          </p:cNvSpPr>
          <p:nvPr>
            <p:ph idx="1"/>
          </p:nvPr>
        </p:nvSpPr>
        <p:spPr/>
        <p:txBody>
          <a:bodyPr>
            <a:normAutofit/>
          </a:bodyPr>
          <a:lstStyle/>
          <a:p>
            <a:r>
              <a:rPr lang="en-GB" dirty="0"/>
              <a:t>Production is the making of a media product and includes the full production process</a:t>
            </a:r>
          </a:p>
          <a:p>
            <a:endParaRPr lang="en-GB" dirty="0"/>
          </a:p>
          <a:p>
            <a:r>
              <a:rPr lang="en-GB" dirty="0"/>
              <a:t>As a researcher you may be asked to put together a production plan to inform the team of milestones and timescales</a:t>
            </a:r>
          </a:p>
          <a:p>
            <a:endParaRPr lang="en-GB" dirty="0"/>
          </a:p>
        </p:txBody>
      </p:sp>
    </p:spTree>
    <p:extLst>
      <p:ext uri="{BB962C8B-B14F-4D97-AF65-F5344CB8AC3E}">
        <p14:creationId xmlns:p14="http://schemas.microsoft.com/office/powerpoint/2010/main" val="1167392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420D78-C1F6-EE49-B421-D14D574F6308}"/>
              </a:ext>
            </a:extLst>
          </p:cNvPr>
          <p:cNvSpPr>
            <a:spLocks noGrp="1"/>
          </p:cNvSpPr>
          <p:nvPr>
            <p:ph type="ctrTitle"/>
          </p:nvPr>
        </p:nvSpPr>
        <p:spPr/>
        <p:txBody>
          <a:bodyPr/>
          <a:lstStyle/>
          <a:p>
            <a:r>
              <a:rPr lang="en-GB" dirty="0"/>
              <a:t>What project management tools might you use to help?</a:t>
            </a:r>
          </a:p>
        </p:txBody>
      </p:sp>
      <p:sp>
        <p:nvSpPr>
          <p:cNvPr id="5" name="Subtitle 4">
            <a:extLst>
              <a:ext uri="{FF2B5EF4-FFF2-40B4-BE49-F238E27FC236}">
                <a16:creationId xmlns:a16="http://schemas.microsoft.com/office/drawing/2014/main" id="{AF158892-53B9-9D49-AF5B-BBA4EA83F1B9}"/>
              </a:ext>
            </a:extLst>
          </p:cNvPr>
          <p:cNvSpPr>
            <a:spLocks noGrp="1"/>
          </p:cNvSpPr>
          <p:nvPr>
            <p:ph type="subTitle" idx="1"/>
          </p:nvPr>
        </p:nvSpPr>
        <p:spPr>
          <a:xfrm>
            <a:off x="1524000" y="3602038"/>
            <a:ext cx="9144000" cy="3255962"/>
          </a:xfrm>
        </p:spPr>
        <p:txBody>
          <a:bodyPr>
            <a:normAutofit/>
          </a:bodyPr>
          <a:lstStyle/>
          <a:p>
            <a:endParaRPr lang="en-GB" dirty="0"/>
          </a:p>
          <a:p>
            <a:r>
              <a:rPr lang="en-GB" dirty="0"/>
              <a:t>Think back to Unit 2…</a:t>
            </a:r>
          </a:p>
          <a:p>
            <a:endParaRPr lang="en-GB" dirty="0"/>
          </a:p>
          <a:p>
            <a:r>
              <a:rPr lang="en-GB" dirty="0"/>
              <a:t>We don’t have time to cover all aspects of Unit 2, so you should go back to your notes and read through the Unit 2 chapter of the CTEC Digital media book to remind yourself of what you need to know</a:t>
            </a:r>
          </a:p>
        </p:txBody>
      </p:sp>
    </p:spTree>
    <p:extLst>
      <p:ext uri="{BB962C8B-B14F-4D97-AF65-F5344CB8AC3E}">
        <p14:creationId xmlns:p14="http://schemas.microsoft.com/office/powerpoint/2010/main" val="404131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F7C3-76AB-E544-839F-B6316C06FB7D}"/>
              </a:ext>
            </a:extLst>
          </p:cNvPr>
          <p:cNvSpPr>
            <a:spLocks noGrp="1"/>
          </p:cNvSpPr>
          <p:nvPr>
            <p:ph type="title"/>
          </p:nvPr>
        </p:nvSpPr>
        <p:spPr/>
        <p:txBody>
          <a:bodyPr/>
          <a:lstStyle/>
          <a:p>
            <a:r>
              <a:rPr lang="en-GB" dirty="0"/>
              <a:t>Project management tools</a:t>
            </a:r>
          </a:p>
        </p:txBody>
      </p:sp>
      <p:sp>
        <p:nvSpPr>
          <p:cNvPr id="3" name="Content Placeholder 2">
            <a:extLst>
              <a:ext uri="{FF2B5EF4-FFF2-40B4-BE49-F238E27FC236}">
                <a16:creationId xmlns:a16="http://schemas.microsoft.com/office/drawing/2014/main" id="{90CDA7ED-48F5-8C46-A87F-1187D9064EA3}"/>
              </a:ext>
            </a:extLst>
          </p:cNvPr>
          <p:cNvSpPr>
            <a:spLocks noGrp="1"/>
          </p:cNvSpPr>
          <p:nvPr>
            <p:ph idx="1"/>
          </p:nvPr>
        </p:nvSpPr>
        <p:spPr/>
        <p:txBody>
          <a:bodyPr>
            <a:normAutofit fontScale="92500" lnSpcReduction="20000"/>
          </a:bodyPr>
          <a:lstStyle/>
          <a:p>
            <a:r>
              <a:rPr lang="en-GB" dirty="0"/>
              <a:t>Project management software: software includes a range of features, such as task allocation, scheduling, resource allocation, report creation/printing. Simple software could be free, but more sophisticated/bespoke versions are expensive</a:t>
            </a:r>
          </a:p>
          <a:p>
            <a:endParaRPr lang="en-GB" dirty="0"/>
          </a:p>
          <a:p>
            <a:r>
              <a:rPr lang="en-GB" dirty="0"/>
              <a:t>Spreadsheets: can help with Gantt charts, budgets etc. and are used for project management. Programmes like Microsoft Excel and Apple’s Numbers</a:t>
            </a:r>
          </a:p>
          <a:p>
            <a:endParaRPr lang="en-GB" dirty="0"/>
          </a:p>
          <a:p>
            <a:r>
              <a:rPr lang="en-GB" dirty="0"/>
              <a:t>Production schedule: a timetable that allocates resources and processes to a project. It starts with the final deadline for a project and works backwards allocating tasks, resources, contingencies and time to the various aspects of the project</a:t>
            </a:r>
          </a:p>
        </p:txBody>
      </p:sp>
    </p:spTree>
    <p:extLst>
      <p:ext uri="{BB962C8B-B14F-4D97-AF65-F5344CB8AC3E}">
        <p14:creationId xmlns:p14="http://schemas.microsoft.com/office/powerpoint/2010/main" val="1648718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8517-EBA1-D14D-B03C-42781BD98A49}"/>
              </a:ext>
            </a:extLst>
          </p:cNvPr>
          <p:cNvSpPr>
            <a:spLocks noGrp="1"/>
          </p:cNvSpPr>
          <p:nvPr>
            <p:ph type="title"/>
          </p:nvPr>
        </p:nvSpPr>
        <p:spPr/>
        <p:txBody>
          <a:bodyPr/>
          <a:lstStyle/>
          <a:p>
            <a:r>
              <a:rPr lang="en-GB" dirty="0"/>
              <a:t>Milestones and timescales</a:t>
            </a:r>
          </a:p>
        </p:txBody>
      </p:sp>
      <p:sp>
        <p:nvSpPr>
          <p:cNvPr id="3" name="Content Placeholder 2">
            <a:extLst>
              <a:ext uri="{FF2B5EF4-FFF2-40B4-BE49-F238E27FC236}">
                <a16:creationId xmlns:a16="http://schemas.microsoft.com/office/drawing/2014/main" id="{8B66C12F-C740-A54A-82DA-1C3E25A2387B}"/>
              </a:ext>
            </a:extLst>
          </p:cNvPr>
          <p:cNvSpPr>
            <a:spLocks noGrp="1"/>
          </p:cNvSpPr>
          <p:nvPr>
            <p:ph idx="1"/>
          </p:nvPr>
        </p:nvSpPr>
        <p:spPr/>
        <p:txBody>
          <a:bodyPr/>
          <a:lstStyle/>
          <a:p>
            <a:r>
              <a:rPr lang="en-GB" dirty="0"/>
              <a:t>What might be the milestones (checkpoints built into tasks)? </a:t>
            </a:r>
          </a:p>
          <a:p>
            <a:endParaRPr lang="en-GB" dirty="0"/>
          </a:p>
          <a:p>
            <a:r>
              <a:rPr lang="en-GB" dirty="0"/>
              <a:t>How might they be organised into timescales for an 8 week deadline?</a:t>
            </a:r>
          </a:p>
          <a:p>
            <a:endParaRPr lang="en-GB" dirty="0"/>
          </a:p>
        </p:txBody>
      </p:sp>
    </p:spTree>
    <p:extLst>
      <p:ext uri="{BB962C8B-B14F-4D97-AF65-F5344CB8AC3E}">
        <p14:creationId xmlns:p14="http://schemas.microsoft.com/office/powerpoint/2010/main" val="2045614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24B7-8D32-E54A-B575-7CC013425CF3}"/>
              </a:ext>
            </a:extLst>
          </p:cNvPr>
          <p:cNvSpPr>
            <a:spLocks noGrp="1"/>
          </p:cNvSpPr>
          <p:nvPr>
            <p:ph type="title"/>
          </p:nvPr>
        </p:nvSpPr>
        <p:spPr/>
        <p:txBody>
          <a:bodyPr/>
          <a:lstStyle/>
          <a:p>
            <a:r>
              <a:rPr lang="en-GB" dirty="0"/>
              <a:t>Do we agree with Maria and Elliot’s?</a:t>
            </a:r>
          </a:p>
        </p:txBody>
      </p:sp>
      <p:pic>
        <p:nvPicPr>
          <p:cNvPr id="5" name="Content Placeholder 4">
            <a:extLst>
              <a:ext uri="{FF2B5EF4-FFF2-40B4-BE49-F238E27FC236}">
                <a16:creationId xmlns:a16="http://schemas.microsoft.com/office/drawing/2014/main" id="{AE16F1E4-F9A6-C744-ADAA-A53FF7075C60}"/>
              </a:ext>
            </a:extLst>
          </p:cNvPr>
          <p:cNvPicPr>
            <a:picLocks noGrp="1" noChangeAspect="1"/>
          </p:cNvPicPr>
          <p:nvPr>
            <p:ph idx="1"/>
          </p:nvPr>
        </p:nvPicPr>
        <p:blipFill>
          <a:blip r:embed="rId2"/>
          <a:stretch>
            <a:fillRect/>
          </a:stretch>
        </p:blipFill>
        <p:spPr>
          <a:xfrm>
            <a:off x="0" y="1690688"/>
            <a:ext cx="12809733" cy="3508329"/>
          </a:xfrm>
        </p:spPr>
      </p:pic>
    </p:spTree>
    <p:extLst>
      <p:ext uri="{BB962C8B-B14F-4D97-AF65-F5344CB8AC3E}">
        <p14:creationId xmlns:p14="http://schemas.microsoft.com/office/powerpoint/2010/main" val="3509456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12FA-0945-2849-A608-943B8C9ACCD5}"/>
              </a:ext>
            </a:extLst>
          </p:cNvPr>
          <p:cNvSpPr>
            <a:spLocks noGrp="1"/>
          </p:cNvSpPr>
          <p:nvPr>
            <p:ph type="title"/>
          </p:nvPr>
        </p:nvSpPr>
        <p:spPr/>
        <p:txBody>
          <a:bodyPr/>
          <a:lstStyle/>
          <a:p>
            <a:r>
              <a:rPr lang="en-GB" dirty="0"/>
              <a:t>Contingency plans</a:t>
            </a:r>
          </a:p>
        </p:txBody>
      </p:sp>
      <p:sp>
        <p:nvSpPr>
          <p:cNvPr id="3" name="Content Placeholder 2">
            <a:extLst>
              <a:ext uri="{FF2B5EF4-FFF2-40B4-BE49-F238E27FC236}">
                <a16:creationId xmlns:a16="http://schemas.microsoft.com/office/drawing/2014/main" id="{D178CAE2-E2F9-3545-92F9-6F423EFE44F1}"/>
              </a:ext>
            </a:extLst>
          </p:cNvPr>
          <p:cNvSpPr>
            <a:spLocks noGrp="1"/>
          </p:cNvSpPr>
          <p:nvPr>
            <p:ph idx="1"/>
          </p:nvPr>
        </p:nvSpPr>
        <p:spPr/>
        <p:txBody>
          <a:bodyPr/>
          <a:lstStyle/>
          <a:p>
            <a:pPr marL="0" indent="0">
              <a:buNone/>
            </a:pPr>
            <a:r>
              <a:rPr lang="en-GB" b="1" dirty="0"/>
              <a:t>Contingency</a:t>
            </a:r>
            <a:r>
              <a:rPr lang="en-GB" dirty="0"/>
              <a:t>: a back-up resource; extra time that is allowed for a task</a:t>
            </a:r>
          </a:p>
          <a:p>
            <a:pPr marL="0" indent="0">
              <a:buNone/>
            </a:pPr>
            <a:endParaRPr lang="en-GB" dirty="0"/>
          </a:p>
          <a:p>
            <a:r>
              <a:rPr lang="en-GB" dirty="0"/>
              <a:t>working around problems and how to solve anticipated occurrences likely on productions (e.g. equipment failure, crew fail to show up, weather problems, breakdown of vehicles)</a:t>
            </a:r>
          </a:p>
          <a:p>
            <a:endParaRPr lang="en-GB" dirty="0"/>
          </a:p>
          <a:p>
            <a:pPr marL="0" indent="0">
              <a:buNone/>
            </a:pPr>
            <a:r>
              <a:rPr lang="en-GB" dirty="0"/>
              <a:t>List what could go wrong with your production and how might you deal with it? </a:t>
            </a:r>
          </a:p>
        </p:txBody>
      </p:sp>
    </p:spTree>
    <p:extLst>
      <p:ext uri="{BB962C8B-B14F-4D97-AF65-F5344CB8AC3E}">
        <p14:creationId xmlns:p14="http://schemas.microsoft.com/office/powerpoint/2010/main" val="1221924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28DE3-760E-E74A-A35F-31700738C962}"/>
              </a:ext>
            </a:extLst>
          </p:cNvPr>
          <p:cNvSpPr>
            <a:spLocks noGrp="1"/>
          </p:cNvSpPr>
          <p:nvPr>
            <p:ph type="title"/>
          </p:nvPr>
        </p:nvSpPr>
        <p:spPr/>
        <p:txBody>
          <a:bodyPr/>
          <a:lstStyle/>
          <a:p>
            <a:r>
              <a:rPr lang="en-GB" dirty="0"/>
              <a:t>Troubleshooting</a:t>
            </a:r>
          </a:p>
        </p:txBody>
      </p:sp>
      <p:sp>
        <p:nvSpPr>
          <p:cNvPr id="3" name="Content Placeholder 2">
            <a:extLst>
              <a:ext uri="{FF2B5EF4-FFF2-40B4-BE49-F238E27FC236}">
                <a16:creationId xmlns:a16="http://schemas.microsoft.com/office/drawing/2014/main" id="{3DEF508C-913E-A344-9F7C-BB8C29E6624F}"/>
              </a:ext>
            </a:extLst>
          </p:cNvPr>
          <p:cNvSpPr>
            <a:spLocks noGrp="1"/>
          </p:cNvSpPr>
          <p:nvPr>
            <p:ph idx="1"/>
          </p:nvPr>
        </p:nvSpPr>
        <p:spPr/>
        <p:txBody>
          <a:bodyPr>
            <a:normAutofit lnSpcReduction="10000"/>
          </a:bodyPr>
          <a:lstStyle/>
          <a:p>
            <a:pPr marL="0" indent="0">
              <a:buNone/>
            </a:pPr>
            <a:r>
              <a:rPr lang="en-GB" b="1" dirty="0"/>
              <a:t>Troubleshooting</a:t>
            </a:r>
            <a:r>
              <a:rPr lang="en-GB" dirty="0"/>
              <a:t>: to analyse and solve serious problems</a:t>
            </a:r>
          </a:p>
          <a:p>
            <a:pPr marL="0" indent="0">
              <a:buNone/>
            </a:pPr>
            <a:endParaRPr lang="en-GB" dirty="0"/>
          </a:p>
          <a:p>
            <a:r>
              <a:rPr lang="en-GB" dirty="0"/>
              <a:t>special effects (e.g. wirework considerations, green screen, lighting, camera rig, spatial considerations, use of sound and recording of sound) </a:t>
            </a:r>
          </a:p>
          <a:p>
            <a:r>
              <a:rPr lang="en-GB" dirty="0"/>
              <a:t>equipment testing at location</a:t>
            </a:r>
          </a:p>
          <a:p>
            <a:r>
              <a:rPr lang="en-GB" dirty="0"/>
              <a:t>environmental conditions </a:t>
            </a:r>
          </a:p>
          <a:p>
            <a:endParaRPr lang="en-GB" dirty="0"/>
          </a:p>
          <a:p>
            <a:pPr marL="0" indent="0">
              <a:buNone/>
            </a:pPr>
            <a:r>
              <a:rPr lang="en-GB" dirty="0"/>
              <a:t>List what could go wrong with your production and how might you deal with it? </a:t>
            </a:r>
          </a:p>
          <a:p>
            <a:endParaRPr lang="en-GB" dirty="0"/>
          </a:p>
          <a:p>
            <a:pPr marL="0" indent="0">
              <a:buNone/>
            </a:pPr>
            <a:endParaRPr lang="en-GB" dirty="0"/>
          </a:p>
        </p:txBody>
      </p:sp>
    </p:spTree>
    <p:extLst>
      <p:ext uri="{BB962C8B-B14F-4D97-AF65-F5344CB8AC3E}">
        <p14:creationId xmlns:p14="http://schemas.microsoft.com/office/powerpoint/2010/main" val="428100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1771-C0BD-BF44-9C8C-79292941F862}"/>
              </a:ext>
            </a:extLst>
          </p:cNvPr>
          <p:cNvSpPr>
            <a:spLocks noGrp="1"/>
          </p:cNvSpPr>
          <p:nvPr>
            <p:ph type="title"/>
          </p:nvPr>
        </p:nvSpPr>
        <p:spPr/>
        <p:txBody>
          <a:bodyPr/>
          <a:lstStyle/>
          <a:p>
            <a:r>
              <a:rPr lang="en-GB" dirty="0"/>
              <a:t>A reminder…</a:t>
            </a:r>
          </a:p>
        </p:txBody>
      </p:sp>
      <p:sp>
        <p:nvSpPr>
          <p:cNvPr id="3" name="Content Placeholder 2">
            <a:extLst>
              <a:ext uri="{FF2B5EF4-FFF2-40B4-BE49-F238E27FC236}">
                <a16:creationId xmlns:a16="http://schemas.microsoft.com/office/drawing/2014/main" id="{0508B8F8-0EBF-CF40-983F-2C3BFD42430A}"/>
              </a:ext>
            </a:extLst>
          </p:cNvPr>
          <p:cNvSpPr>
            <a:spLocks noGrp="1"/>
          </p:cNvSpPr>
          <p:nvPr>
            <p:ph idx="1"/>
          </p:nvPr>
        </p:nvSpPr>
        <p:spPr/>
        <p:txBody>
          <a:bodyPr/>
          <a:lstStyle/>
          <a:p>
            <a:endParaRPr lang="en-GB" dirty="0"/>
          </a:p>
          <a:p>
            <a:r>
              <a:rPr lang="en-GB" dirty="0"/>
              <a:t>What is the difference between primary and secondary sources of research?</a:t>
            </a:r>
          </a:p>
        </p:txBody>
      </p:sp>
    </p:spTree>
    <p:extLst>
      <p:ext uri="{BB962C8B-B14F-4D97-AF65-F5344CB8AC3E}">
        <p14:creationId xmlns:p14="http://schemas.microsoft.com/office/powerpoint/2010/main" val="227611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8F55-B8AE-2649-B6EA-A11B341F7173}"/>
              </a:ext>
            </a:extLst>
          </p:cNvPr>
          <p:cNvSpPr>
            <a:spLocks noGrp="1"/>
          </p:cNvSpPr>
          <p:nvPr>
            <p:ph type="title"/>
          </p:nvPr>
        </p:nvSpPr>
        <p:spPr>
          <a:xfrm>
            <a:off x="838200" y="0"/>
            <a:ext cx="10515600" cy="1325563"/>
          </a:xfrm>
        </p:spPr>
        <p:txBody>
          <a:bodyPr/>
          <a:lstStyle/>
          <a:p>
            <a:r>
              <a:rPr lang="en-GB" dirty="0"/>
              <a:t>What do we need to focus on? The brief states:</a:t>
            </a:r>
          </a:p>
        </p:txBody>
      </p:sp>
      <p:sp>
        <p:nvSpPr>
          <p:cNvPr id="3" name="Content Placeholder 2">
            <a:extLst>
              <a:ext uri="{FF2B5EF4-FFF2-40B4-BE49-F238E27FC236}">
                <a16:creationId xmlns:a16="http://schemas.microsoft.com/office/drawing/2014/main" id="{AAE15D4D-F814-9D4A-B29A-8D2EAE3303E9}"/>
              </a:ext>
            </a:extLst>
          </p:cNvPr>
          <p:cNvSpPr>
            <a:spLocks noGrp="1"/>
          </p:cNvSpPr>
          <p:nvPr>
            <p:ph idx="1"/>
          </p:nvPr>
        </p:nvSpPr>
        <p:spPr>
          <a:xfrm>
            <a:off x="365760" y="1593669"/>
            <a:ext cx="11495314" cy="5264331"/>
          </a:xfrm>
        </p:spPr>
        <p:txBody>
          <a:bodyPr>
            <a:normAutofit lnSpcReduction="10000"/>
          </a:bodyPr>
          <a:lstStyle/>
          <a:p>
            <a:pPr marL="514350" indent="-514350">
              <a:buFont typeface="+mj-lt"/>
              <a:buAutoNum type="arabicPeriod" startAt="2"/>
            </a:pPr>
            <a:r>
              <a:rPr lang="en-GB" dirty="0"/>
              <a:t>The production processes involved in creating the first show of ‘Life in Between’. </a:t>
            </a:r>
          </a:p>
          <a:p>
            <a:pPr marL="514350" indent="-514350">
              <a:buFont typeface="+mj-lt"/>
              <a:buAutoNum type="arabicPeriod" startAt="2"/>
            </a:pPr>
            <a:endParaRPr lang="en-GB" dirty="0"/>
          </a:p>
          <a:p>
            <a:pPr marL="457200" lvl="1" indent="0">
              <a:buNone/>
            </a:pPr>
            <a:r>
              <a:rPr lang="en-GB" dirty="0"/>
              <a:t>The key areas that you should research are: </a:t>
            </a:r>
          </a:p>
          <a:p>
            <a:pPr marL="457200" lvl="1" indent="0">
              <a:buNone/>
            </a:pPr>
            <a:endParaRPr lang="en-GB" dirty="0"/>
          </a:p>
          <a:p>
            <a:pPr lvl="1"/>
            <a:r>
              <a:rPr lang="en-GB" dirty="0"/>
              <a:t>Production methods </a:t>
            </a:r>
          </a:p>
          <a:p>
            <a:pPr lvl="1"/>
            <a:r>
              <a:rPr lang="en-GB" dirty="0"/>
              <a:t>Milestones </a:t>
            </a:r>
          </a:p>
          <a:p>
            <a:pPr lvl="1"/>
            <a:r>
              <a:rPr lang="en-GB" dirty="0"/>
              <a:t>Job roles </a:t>
            </a:r>
          </a:p>
          <a:p>
            <a:pPr lvl="1"/>
            <a:r>
              <a:rPr lang="en-GB" dirty="0"/>
              <a:t>Production paperwork </a:t>
            </a:r>
          </a:p>
          <a:p>
            <a:pPr lvl="1"/>
            <a:r>
              <a:rPr lang="en-GB" dirty="0"/>
              <a:t>Content </a:t>
            </a:r>
          </a:p>
          <a:p>
            <a:pPr lvl="1"/>
            <a:r>
              <a:rPr lang="en-GB" dirty="0"/>
              <a:t>Mode of address and presentation style </a:t>
            </a:r>
          </a:p>
          <a:p>
            <a:pPr lvl="1"/>
            <a:r>
              <a:rPr lang="en-GB" dirty="0"/>
              <a:t>Contingency plans </a:t>
            </a:r>
          </a:p>
          <a:p>
            <a:pPr lvl="1"/>
            <a:r>
              <a:rPr lang="en-GB" dirty="0"/>
              <a:t>Conducting screen tests with audience members </a:t>
            </a:r>
          </a:p>
        </p:txBody>
      </p:sp>
    </p:spTree>
    <p:extLst>
      <p:ext uri="{BB962C8B-B14F-4D97-AF65-F5344CB8AC3E}">
        <p14:creationId xmlns:p14="http://schemas.microsoft.com/office/powerpoint/2010/main" val="3377862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9ADFD-CC08-9D45-928E-5B9E1CF1D266}"/>
              </a:ext>
            </a:extLst>
          </p:cNvPr>
          <p:cNvSpPr>
            <a:spLocks noGrp="1"/>
          </p:cNvSpPr>
          <p:nvPr>
            <p:ph type="title"/>
          </p:nvPr>
        </p:nvSpPr>
        <p:spPr/>
        <p:txBody>
          <a:bodyPr/>
          <a:lstStyle/>
          <a:p>
            <a:r>
              <a:rPr lang="en-GB" dirty="0"/>
              <a:t>Questions in the Jan 18 exam paper that relate to pre-production research include:</a:t>
            </a:r>
          </a:p>
        </p:txBody>
      </p:sp>
      <p:sp>
        <p:nvSpPr>
          <p:cNvPr id="3" name="Content Placeholder 2">
            <a:extLst>
              <a:ext uri="{FF2B5EF4-FFF2-40B4-BE49-F238E27FC236}">
                <a16:creationId xmlns:a16="http://schemas.microsoft.com/office/drawing/2014/main" id="{D9153953-E9B0-144C-BCE0-FD966E78C9A0}"/>
              </a:ext>
            </a:extLst>
          </p:cNvPr>
          <p:cNvSpPr>
            <a:spLocks noGrp="1"/>
          </p:cNvSpPr>
          <p:nvPr>
            <p:ph idx="1"/>
          </p:nvPr>
        </p:nvSpPr>
        <p:spPr>
          <a:xfrm>
            <a:off x="838200" y="1825624"/>
            <a:ext cx="10515600" cy="4758055"/>
          </a:xfrm>
        </p:spPr>
        <p:txBody>
          <a:bodyPr>
            <a:normAutofit fontScale="92500" lnSpcReduction="10000"/>
          </a:bodyPr>
          <a:lstStyle/>
          <a:p>
            <a:pPr marL="0" indent="0">
              <a:buNone/>
            </a:pPr>
            <a:r>
              <a:rPr lang="en-GB" b="1" dirty="0"/>
              <a:t>7  </a:t>
            </a:r>
            <a:r>
              <a:rPr lang="en-GB" dirty="0"/>
              <a:t>Flashbang Productions have been asked to put a production plan together that will inform the team about timescales and deadlines. </a:t>
            </a:r>
          </a:p>
          <a:p>
            <a:pPr marL="914400" lvl="1" indent="-457200">
              <a:buAutoNum type="alphaLcParenBoth"/>
            </a:pPr>
            <a:r>
              <a:rPr lang="en-GB" b="1" dirty="0"/>
              <a:t> </a:t>
            </a:r>
            <a:r>
              <a:rPr lang="en-GB" dirty="0"/>
              <a:t>Using your research, identify </a:t>
            </a:r>
            <a:r>
              <a:rPr lang="en-GB" b="1" dirty="0"/>
              <a:t>two </a:t>
            </a:r>
            <a:r>
              <a:rPr lang="en-GB" dirty="0"/>
              <a:t>secondary sources of information that might be used by Flashbang Productions to help them identify appropriate timescales for the production activities. </a:t>
            </a:r>
          </a:p>
          <a:p>
            <a:pPr marL="457200" lvl="1" indent="0">
              <a:buNone/>
            </a:pPr>
            <a:r>
              <a:rPr lang="en-GB" b="1" dirty="0"/>
              <a:t>(b)  </a:t>
            </a:r>
            <a:r>
              <a:rPr lang="en-GB" dirty="0"/>
              <a:t>Choose </a:t>
            </a:r>
            <a:r>
              <a:rPr lang="en-GB" b="1" dirty="0"/>
              <a:t>one </a:t>
            </a:r>
            <a:r>
              <a:rPr lang="en-GB" dirty="0"/>
              <a:t>of the sources you identified and explain why it is appropriate in supporting the planning of timescales for a magazine show. </a:t>
            </a:r>
          </a:p>
          <a:p>
            <a:pPr marL="914400" lvl="1" indent="-457200">
              <a:buAutoNum type="alphaLcParenBoth"/>
            </a:pPr>
            <a:endParaRPr lang="en-GB" dirty="0"/>
          </a:p>
          <a:p>
            <a:pPr marL="0" indent="0">
              <a:buNone/>
            </a:pPr>
            <a:r>
              <a:rPr lang="en-GB" b="1" dirty="0"/>
              <a:t>8  </a:t>
            </a:r>
            <a:r>
              <a:rPr lang="en-GB" dirty="0"/>
              <a:t>Lighting will be used in the studio where ‘Life in Between’ is being filmed.</a:t>
            </a:r>
            <a:br>
              <a:rPr lang="en-GB" dirty="0"/>
            </a:br>
            <a:r>
              <a:rPr lang="en-GB" dirty="0"/>
              <a:t>Identify </a:t>
            </a:r>
            <a:r>
              <a:rPr lang="en-GB" b="1" dirty="0"/>
              <a:t>one </a:t>
            </a:r>
            <a:r>
              <a:rPr lang="en-GB" dirty="0"/>
              <a:t>contingency that could be used if the lighting failed. Use your research to support your answer. </a:t>
            </a:r>
          </a:p>
          <a:p>
            <a:pPr marL="0" indent="0">
              <a:buNone/>
            </a:pPr>
            <a:endParaRPr lang="en-GB" dirty="0"/>
          </a:p>
          <a:p>
            <a:pPr marL="0" indent="0">
              <a:buNone/>
            </a:pPr>
            <a:r>
              <a:rPr lang="en-GB" b="1" dirty="0"/>
              <a:t>How would you answer these questions?</a:t>
            </a:r>
          </a:p>
          <a:p>
            <a:pPr marL="0" indent="0">
              <a:buNone/>
            </a:pPr>
            <a:endParaRPr lang="en-GB" dirty="0">
              <a:effectLst/>
            </a:endParaRPr>
          </a:p>
        </p:txBody>
      </p:sp>
    </p:spTree>
    <p:extLst>
      <p:ext uri="{BB962C8B-B14F-4D97-AF65-F5344CB8AC3E}">
        <p14:creationId xmlns:p14="http://schemas.microsoft.com/office/powerpoint/2010/main" val="570719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DE5AC4-BC6F-BE48-9375-FB21AFE55ED5}"/>
              </a:ext>
            </a:extLst>
          </p:cNvPr>
          <p:cNvSpPr>
            <a:spLocks noGrp="1"/>
          </p:cNvSpPr>
          <p:nvPr>
            <p:ph type="ctrTitle"/>
          </p:nvPr>
        </p:nvSpPr>
        <p:spPr/>
        <p:txBody>
          <a:bodyPr/>
          <a:lstStyle/>
          <a:p>
            <a:r>
              <a:rPr lang="en-GB" dirty="0"/>
              <a:t>The mark scheme</a:t>
            </a:r>
          </a:p>
        </p:txBody>
      </p:sp>
      <p:sp>
        <p:nvSpPr>
          <p:cNvPr id="5" name="Subtitle 4">
            <a:extLst>
              <a:ext uri="{FF2B5EF4-FFF2-40B4-BE49-F238E27FC236}">
                <a16:creationId xmlns:a16="http://schemas.microsoft.com/office/drawing/2014/main" id="{48497266-BB7E-7B45-A569-71AAE8D7F99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21096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E3BB-20B6-0D4E-9D7C-AA2D260E0F0E}"/>
              </a:ext>
            </a:extLst>
          </p:cNvPr>
          <p:cNvSpPr>
            <a:spLocks noGrp="1"/>
          </p:cNvSpPr>
          <p:nvPr>
            <p:ph type="title"/>
          </p:nvPr>
        </p:nvSpPr>
        <p:spPr/>
        <p:txBody>
          <a:bodyPr/>
          <a:lstStyle/>
          <a:p>
            <a:endParaRPr lang="en-GB"/>
          </a:p>
        </p:txBody>
      </p:sp>
      <p:pic>
        <p:nvPicPr>
          <p:cNvPr id="7" name="Content Placeholder 6">
            <a:extLst>
              <a:ext uri="{FF2B5EF4-FFF2-40B4-BE49-F238E27FC236}">
                <a16:creationId xmlns:a16="http://schemas.microsoft.com/office/drawing/2014/main" id="{C93B2DE4-5DC1-6C49-92CD-7937E7288EF9}"/>
              </a:ext>
            </a:extLst>
          </p:cNvPr>
          <p:cNvPicPr>
            <a:picLocks noGrp="1" noChangeAspect="1"/>
          </p:cNvPicPr>
          <p:nvPr>
            <p:ph idx="1"/>
          </p:nvPr>
        </p:nvPicPr>
        <p:blipFill>
          <a:blip r:embed="rId2"/>
          <a:stretch>
            <a:fillRect/>
          </a:stretch>
        </p:blipFill>
        <p:spPr>
          <a:xfrm>
            <a:off x="-87753" y="535639"/>
            <a:ext cx="12367506" cy="1690688"/>
          </a:xfrm>
        </p:spPr>
      </p:pic>
      <p:pic>
        <p:nvPicPr>
          <p:cNvPr id="9" name="Picture 8">
            <a:extLst>
              <a:ext uri="{FF2B5EF4-FFF2-40B4-BE49-F238E27FC236}">
                <a16:creationId xmlns:a16="http://schemas.microsoft.com/office/drawing/2014/main" id="{2B78A0B3-A479-E54F-B1C9-37306107A8E5}"/>
              </a:ext>
            </a:extLst>
          </p:cNvPr>
          <p:cNvPicPr>
            <a:picLocks noChangeAspect="1"/>
          </p:cNvPicPr>
          <p:nvPr/>
        </p:nvPicPr>
        <p:blipFill>
          <a:blip r:embed="rId3"/>
          <a:stretch>
            <a:fillRect/>
          </a:stretch>
        </p:blipFill>
        <p:spPr>
          <a:xfrm>
            <a:off x="0" y="2761966"/>
            <a:ext cx="12192000" cy="3755775"/>
          </a:xfrm>
          <a:prstGeom prst="rect">
            <a:avLst/>
          </a:prstGeom>
        </p:spPr>
      </p:pic>
    </p:spTree>
    <p:extLst>
      <p:ext uri="{BB962C8B-B14F-4D97-AF65-F5344CB8AC3E}">
        <p14:creationId xmlns:p14="http://schemas.microsoft.com/office/powerpoint/2010/main" val="1466171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7DA5A-E628-1045-A5C3-BAA2DD6254C5}"/>
              </a:ext>
            </a:extLst>
          </p:cNvPr>
          <p:cNvSpPr>
            <a:spLocks noGrp="1"/>
          </p:cNvSpPr>
          <p:nvPr>
            <p:ph type="title"/>
          </p:nvPr>
        </p:nvSpPr>
        <p:spPr>
          <a:xfrm>
            <a:off x="838200" y="208372"/>
            <a:ext cx="10515600" cy="627652"/>
          </a:xfrm>
        </p:spPr>
        <p:txBody>
          <a:bodyPr>
            <a:normAutofit fontScale="90000"/>
          </a:bodyPr>
          <a:lstStyle/>
          <a:p>
            <a:r>
              <a:rPr lang="en-GB" dirty="0"/>
              <a:t>Job roles</a:t>
            </a:r>
          </a:p>
        </p:txBody>
      </p:sp>
      <p:sp>
        <p:nvSpPr>
          <p:cNvPr id="3" name="Content Placeholder 2">
            <a:extLst>
              <a:ext uri="{FF2B5EF4-FFF2-40B4-BE49-F238E27FC236}">
                <a16:creationId xmlns:a16="http://schemas.microsoft.com/office/drawing/2014/main" id="{2E84A707-5F84-B145-BA5F-CE65A3DD8D0B}"/>
              </a:ext>
            </a:extLst>
          </p:cNvPr>
          <p:cNvSpPr>
            <a:spLocks noGrp="1"/>
          </p:cNvSpPr>
          <p:nvPr>
            <p:ph idx="1"/>
          </p:nvPr>
        </p:nvSpPr>
        <p:spPr>
          <a:xfrm>
            <a:off x="838200" y="1123406"/>
            <a:ext cx="10515600" cy="5381897"/>
          </a:xfrm>
        </p:spPr>
        <p:txBody>
          <a:bodyPr>
            <a:normAutofit fontScale="70000" lnSpcReduction="20000"/>
          </a:bodyPr>
          <a:lstStyle/>
          <a:p>
            <a:pPr marL="0" indent="0">
              <a:buNone/>
            </a:pPr>
            <a:r>
              <a:rPr lang="en-GB" dirty="0"/>
              <a:t>You may need to identify the key job roles needed to create a TV magazine programme.</a:t>
            </a:r>
          </a:p>
          <a:p>
            <a:pPr marL="0" indent="0">
              <a:buNone/>
            </a:pPr>
            <a:endParaRPr lang="en-GB" dirty="0"/>
          </a:p>
          <a:p>
            <a:pPr marL="0" indent="0">
              <a:buNone/>
            </a:pPr>
            <a:r>
              <a:rPr lang="en-GB" dirty="0"/>
              <a:t>Carry out research offering a brief description of each role listed below, alongside the skills they would require to do the job well:</a:t>
            </a:r>
          </a:p>
          <a:p>
            <a:r>
              <a:rPr lang="en-GB" dirty="0"/>
              <a:t>Research assistant </a:t>
            </a:r>
          </a:p>
          <a:p>
            <a:r>
              <a:rPr lang="en-GB" dirty="0"/>
              <a:t>Scriptwriter </a:t>
            </a:r>
          </a:p>
          <a:p>
            <a:r>
              <a:rPr lang="en-GB" dirty="0"/>
              <a:t>Commissioning editor </a:t>
            </a:r>
          </a:p>
          <a:p>
            <a:r>
              <a:rPr lang="en-GB" dirty="0"/>
              <a:t>Storyboard assistant </a:t>
            </a:r>
          </a:p>
          <a:p>
            <a:r>
              <a:rPr lang="en-GB" dirty="0"/>
              <a:t>Director </a:t>
            </a:r>
          </a:p>
          <a:p>
            <a:r>
              <a:rPr lang="en-GB" dirty="0"/>
              <a:t>Producer </a:t>
            </a:r>
          </a:p>
          <a:p>
            <a:r>
              <a:rPr lang="en-GB" dirty="0"/>
              <a:t>Production assistant </a:t>
            </a:r>
          </a:p>
          <a:p>
            <a:r>
              <a:rPr lang="en-GB" dirty="0"/>
              <a:t>Location scout </a:t>
            </a:r>
          </a:p>
          <a:p>
            <a:r>
              <a:rPr lang="en-GB" dirty="0"/>
              <a:t>Production team </a:t>
            </a:r>
          </a:p>
          <a:p>
            <a:r>
              <a:rPr lang="en-GB" dirty="0"/>
              <a:t>Multi-disciplinary converging roles </a:t>
            </a:r>
          </a:p>
          <a:p>
            <a:endParaRPr lang="en-GB" dirty="0"/>
          </a:p>
          <a:p>
            <a:pPr marL="0" indent="0">
              <a:buNone/>
            </a:pPr>
            <a:r>
              <a:rPr lang="en-GB" dirty="0"/>
              <a:t>Can you think of any more?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12039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79039-A361-F942-96BE-A9833870CC79}"/>
              </a:ext>
            </a:extLst>
          </p:cNvPr>
          <p:cNvSpPr>
            <a:spLocks noGrp="1"/>
          </p:cNvSpPr>
          <p:nvPr>
            <p:ph type="title"/>
          </p:nvPr>
        </p:nvSpPr>
        <p:spPr>
          <a:xfrm>
            <a:off x="838200" y="365125"/>
            <a:ext cx="10515600" cy="758281"/>
          </a:xfrm>
        </p:spPr>
        <p:txBody>
          <a:bodyPr/>
          <a:lstStyle/>
          <a:p>
            <a:r>
              <a:rPr lang="en-GB" dirty="0"/>
              <a:t>Production paperwork</a:t>
            </a:r>
          </a:p>
        </p:txBody>
      </p:sp>
      <p:sp>
        <p:nvSpPr>
          <p:cNvPr id="3" name="Content Placeholder 2">
            <a:extLst>
              <a:ext uri="{FF2B5EF4-FFF2-40B4-BE49-F238E27FC236}">
                <a16:creationId xmlns:a16="http://schemas.microsoft.com/office/drawing/2014/main" id="{54B3784B-9713-CB45-A8F0-BFAF0A457373}"/>
              </a:ext>
            </a:extLst>
          </p:cNvPr>
          <p:cNvSpPr>
            <a:spLocks noGrp="1"/>
          </p:cNvSpPr>
          <p:nvPr>
            <p:ph idx="1"/>
          </p:nvPr>
        </p:nvSpPr>
        <p:spPr>
          <a:xfrm>
            <a:off x="838200" y="1515291"/>
            <a:ext cx="10515600" cy="5146766"/>
          </a:xfrm>
        </p:spPr>
        <p:txBody>
          <a:bodyPr>
            <a:normAutofit lnSpcReduction="10000"/>
          </a:bodyPr>
          <a:lstStyle/>
          <a:p>
            <a:pPr marL="0" indent="0">
              <a:buNone/>
            </a:pPr>
            <a:r>
              <a:rPr lang="en-GB" dirty="0"/>
              <a:t>Here are some of the production paperwork elements you might require for the production. What are they? Why and when might you use them for your programme?</a:t>
            </a:r>
          </a:p>
          <a:p>
            <a:pPr marL="0" indent="0">
              <a:buNone/>
            </a:pPr>
            <a:endParaRPr lang="en-GB" dirty="0"/>
          </a:p>
          <a:p>
            <a:r>
              <a:rPr lang="en-GB" dirty="0"/>
              <a:t>contracts and fees </a:t>
            </a:r>
          </a:p>
          <a:p>
            <a:r>
              <a:rPr lang="en-GB" dirty="0"/>
              <a:t>model and actor releases </a:t>
            </a:r>
          </a:p>
          <a:p>
            <a:r>
              <a:rPr lang="en-GB" dirty="0"/>
              <a:t>copyright permissions </a:t>
            </a:r>
          </a:p>
          <a:p>
            <a:r>
              <a:rPr lang="en-GB" dirty="0"/>
              <a:t>recces and risk assessments </a:t>
            </a:r>
          </a:p>
          <a:p>
            <a:r>
              <a:rPr lang="en-GB" dirty="0"/>
              <a:t>storyboard, scripts </a:t>
            </a:r>
          </a:p>
          <a:p>
            <a:r>
              <a:rPr lang="en-GB" dirty="0"/>
              <a:t>making transcripts of interviews </a:t>
            </a:r>
          </a:p>
          <a:p>
            <a:r>
              <a:rPr lang="en-GB" dirty="0"/>
              <a:t>producing still images and scanning material at locations </a:t>
            </a:r>
          </a:p>
          <a:p>
            <a:endParaRPr lang="en-GB" dirty="0"/>
          </a:p>
        </p:txBody>
      </p:sp>
    </p:spTree>
    <p:extLst>
      <p:ext uri="{BB962C8B-B14F-4D97-AF65-F5344CB8AC3E}">
        <p14:creationId xmlns:p14="http://schemas.microsoft.com/office/powerpoint/2010/main" val="4245180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A79-84A7-CD46-8794-7C548EC3F173}"/>
              </a:ext>
            </a:extLst>
          </p:cNvPr>
          <p:cNvSpPr>
            <a:spLocks noGrp="1"/>
          </p:cNvSpPr>
          <p:nvPr>
            <p:ph type="title"/>
          </p:nvPr>
        </p:nvSpPr>
        <p:spPr/>
        <p:txBody>
          <a:bodyPr/>
          <a:lstStyle/>
          <a:p>
            <a:r>
              <a:rPr lang="en-GB" dirty="0"/>
              <a:t>Your research task:</a:t>
            </a:r>
          </a:p>
        </p:txBody>
      </p:sp>
      <p:sp>
        <p:nvSpPr>
          <p:cNvPr id="3" name="Content Placeholder 2">
            <a:extLst>
              <a:ext uri="{FF2B5EF4-FFF2-40B4-BE49-F238E27FC236}">
                <a16:creationId xmlns:a16="http://schemas.microsoft.com/office/drawing/2014/main" id="{6047CF47-C454-334C-A121-8E9DA7D68DCF}"/>
              </a:ext>
            </a:extLst>
          </p:cNvPr>
          <p:cNvSpPr>
            <a:spLocks noGrp="1"/>
          </p:cNvSpPr>
          <p:nvPr>
            <p:ph idx="1"/>
          </p:nvPr>
        </p:nvSpPr>
        <p:spPr>
          <a:xfrm>
            <a:off x="838200" y="1825625"/>
            <a:ext cx="10515600" cy="4496798"/>
          </a:xfrm>
        </p:spPr>
        <p:txBody>
          <a:bodyPr>
            <a:normAutofit fontScale="92500" lnSpcReduction="10000"/>
          </a:bodyPr>
          <a:lstStyle/>
          <a:p>
            <a:r>
              <a:rPr lang="en-GB" dirty="0"/>
              <a:t>What is a screen test? </a:t>
            </a:r>
          </a:p>
          <a:p>
            <a:endParaRPr lang="en-GB" dirty="0"/>
          </a:p>
          <a:p>
            <a:r>
              <a:rPr lang="en-GB" dirty="0"/>
              <a:t>Why would you need one?</a:t>
            </a:r>
          </a:p>
          <a:p>
            <a:endParaRPr lang="en-GB" dirty="0"/>
          </a:p>
          <a:p>
            <a:r>
              <a:rPr lang="en-GB" dirty="0"/>
              <a:t>When would you carry one out?</a:t>
            </a:r>
          </a:p>
          <a:p>
            <a:endParaRPr lang="en-GB" dirty="0"/>
          </a:p>
          <a:p>
            <a:r>
              <a:rPr lang="en-GB" dirty="0"/>
              <a:t>How might you gain primary research that helps you?</a:t>
            </a:r>
          </a:p>
          <a:p>
            <a:endParaRPr lang="en-GB" dirty="0"/>
          </a:p>
          <a:p>
            <a:r>
              <a:rPr lang="en-GB" dirty="0"/>
              <a:t>Do you have any examples as to how screen tests have helped media productions?</a:t>
            </a:r>
          </a:p>
        </p:txBody>
      </p:sp>
    </p:spTree>
    <p:extLst>
      <p:ext uri="{BB962C8B-B14F-4D97-AF65-F5344CB8AC3E}">
        <p14:creationId xmlns:p14="http://schemas.microsoft.com/office/powerpoint/2010/main" val="677357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BD51-ADE2-1248-8E8D-522024667C8C}"/>
              </a:ext>
            </a:extLst>
          </p:cNvPr>
          <p:cNvSpPr>
            <a:spLocks noGrp="1"/>
          </p:cNvSpPr>
          <p:nvPr>
            <p:ph type="title"/>
          </p:nvPr>
        </p:nvSpPr>
        <p:spPr/>
        <p:txBody>
          <a:bodyPr/>
          <a:lstStyle/>
          <a:p>
            <a:r>
              <a:rPr lang="en-GB" dirty="0"/>
              <a:t>Extension activity:</a:t>
            </a:r>
          </a:p>
        </p:txBody>
      </p:sp>
      <p:sp>
        <p:nvSpPr>
          <p:cNvPr id="3" name="Content Placeholder 2">
            <a:extLst>
              <a:ext uri="{FF2B5EF4-FFF2-40B4-BE49-F238E27FC236}">
                <a16:creationId xmlns:a16="http://schemas.microsoft.com/office/drawing/2014/main" id="{E43539B2-EB37-304E-BA76-64EB9D0368B4}"/>
              </a:ext>
            </a:extLst>
          </p:cNvPr>
          <p:cNvSpPr>
            <a:spLocks noGrp="1"/>
          </p:cNvSpPr>
          <p:nvPr>
            <p:ph idx="1"/>
          </p:nvPr>
        </p:nvSpPr>
        <p:spPr/>
        <p:txBody>
          <a:bodyPr>
            <a:normAutofit lnSpcReduction="10000"/>
          </a:bodyPr>
          <a:lstStyle/>
          <a:p>
            <a:r>
              <a:rPr lang="en-GB" dirty="0"/>
              <a:t>Share your programme ideas with a partner. Has the creator given reasons for their ideas and linked them to the brief?</a:t>
            </a:r>
          </a:p>
          <a:p>
            <a:endParaRPr lang="en-GB" dirty="0"/>
          </a:p>
          <a:p>
            <a:r>
              <a:rPr lang="en-GB" dirty="0"/>
              <a:t>Gain their feedback as to how you could improve your programme ideas</a:t>
            </a:r>
          </a:p>
          <a:p>
            <a:endParaRPr lang="en-GB" dirty="0"/>
          </a:p>
          <a:p>
            <a:r>
              <a:rPr lang="en-GB" dirty="0"/>
              <a:t>Make necessary changes</a:t>
            </a:r>
          </a:p>
          <a:p>
            <a:endParaRPr lang="en-GB" dirty="0"/>
          </a:p>
          <a:p>
            <a:r>
              <a:rPr lang="en-GB" dirty="0"/>
              <a:t>How could you apply part 2 of the Pre-release </a:t>
            </a:r>
            <a:r>
              <a:rPr lang="en-GB"/>
              <a:t>project brief to your ideas?</a:t>
            </a:r>
            <a:endParaRPr lang="en-GB" dirty="0"/>
          </a:p>
        </p:txBody>
      </p:sp>
    </p:spTree>
    <p:extLst>
      <p:ext uri="{BB962C8B-B14F-4D97-AF65-F5344CB8AC3E}">
        <p14:creationId xmlns:p14="http://schemas.microsoft.com/office/powerpoint/2010/main" val="166559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altLang="en-US" b="1" dirty="0"/>
              <a:t>Primary research: </a:t>
            </a:r>
            <a:r>
              <a:rPr lang="en-GB" altLang="en-US" dirty="0"/>
              <a:t>The original research that is carried out by you, so things like audience surveys, questionnaires, textual analysis of media texts etc.</a:t>
            </a:r>
          </a:p>
          <a:p>
            <a:endParaRPr lang="en-GB" altLang="en-US" dirty="0"/>
          </a:p>
          <a:p>
            <a:r>
              <a:rPr lang="en-GB" altLang="en-US" b="1" dirty="0"/>
              <a:t>Secondary research: </a:t>
            </a:r>
            <a:r>
              <a:rPr lang="en-GB" altLang="en-US" dirty="0"/>
              <a:t>The use of information that someone else has already collected (so if you were to have used some existing research or theory). This could be audience figures produced by BARB or information found on IMDB</a:t>
            </a:r>
            <a:endParaRPr lang="en-GB" altLang="en-US" b="1" dirty="0"/>
          </a:p>
        </p:txBody>
      </p:sp>
    </p:spTree>
    <p:extLst>
      <p:ext uri="{BB962C8B-B14F-4D97-AF65-F5344CB8AC3E}">
        <p14:creationId xmlns:p14="http://schemas.microsoft.com/office/powerpoint/2010/main" val="397327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7A55-AAAD-E444-B2E2-7ED27F5126E3}"/>
              </a:ext>
            </a:extLst>
          </p:cNvPr>
          <p:cNvSpPr>
            <a:spLocks noGrp="1"/>
          </p:cNvSpPr>
          <p:nvPr>
            <p:ph type="title"/>
          </p:nvPr>
        </p:nvSpPr>
        <p:spPr>
          <a:xfrm>
            <a:off x="838200" y="365125"/>
            <a:ext cx="10515600" cy="5811838"/>
          </a:xfrm>
        </p:spPr>
        <p:txBody>
          <a:bodyPr>
            <a:normAutofit/>
          </a:bodyPr>
          <a:lstStyle/>
          <a:p>
            <a:r>
              <a:rPr lang="en-GB" dirty="0"/>
              <a:t>List reasons why might we use primary and secondary research when creating a new magazine TV show?</a:t>
            </a:r>
            <a:br>
              <a:rPr lang="en-GB" dirty="0"/>
            </a:br>
            <a:br>
              <a:rPr lang="en-GB" dirty="0"/>
            </a:br>
            <a:r>
              <a:rPr lang="en-GB" dirty="0"/>
              <a:t>Where might we go to get it? </a:t>
            </a:r>
          </a:p>
        </p:txBody>
      </p:sp>
      <p:sp>
        <p:nvSpPr>
          <p:cNvPr id="3" name="Content Placeholder 2">
            <a:extLst>
              <a:ext uri="{FF2B5EF4-FFF2-40B4-BE49-F238E27FC236}">
                <a16:creationId xmlns:a16="http://schemas.microsoft.com/office/drawing/2014/main" id="{1B70ABFC-83C7-1D41-BD22-E3B8C0BFC74A}"/>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35536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pairs you need to investigate one or two of the following:</a:t>
            </a:r>
          </a:p>
        </p:txBody>
      </p:sp>
      <p:sp>
        <p:nvSpPr>
          <p:cNvPr id="3" name="Content Placeholder 2"/>
          <p:cNvSpPr>
            <a:spLocks noGrp="1"/>
          </p:cNvSpPr>
          <p:nvPr>
            <p:ph idx="1"/>
          </p:nvPr>
        </p:nvSpPr>
        <p:spPr>
          <a:xfrm>
            <a:off x="838200" y="1825625"/>
            <a:ext cx="5295900" cy="4351338"/>
          </a:xfrm>
        </p:spPr>
        <p:txBody>
          <a:bodyPr/>
          <a:lstStyle/>
          <a:p>
            <a:r>
              <a:rPr lang="en-US" dirty="0"/>
              <a:t>Audience analysis </a:t>
            </a:r>
            <a:r>
              <a:rPr lang="en-US" dirty="0" err="1"/>
              <a:t>organisations</a:t>
            </a:r>
            <a:r>
              <a:rPr lang="en-US" dirty="0"/>
              <a:t> </a:t>
            </a:r>
          </a:p>
          <a:p>
            <a:r>
              <a:rPr lang="en-US" dirty="0"/>
              <a:t>Public archives </a:t>
            </a:r>
          </a:p>
          <a:p>
            <a:r>
              <a:rPr lang="en-US" dirty="0"/>
              <a:t>Media databases </a:t>
            </a:r>
          </a:p>
          <a:p>
            <a:r>
              <a:rPr lang="en-US" dirty="0"/>
              <a:t>Press archives </a:t>
            </a:r>
          </a:p>
          <a:p>
            <a:r>
              <a:rPr lang="en-US" dirty="0"/>
              <a:t>Content libraries </a:t>
            </a:r>
          </a:p>
          <a:p>
            <a:r>
              <a:rPr lang="en-US" dirty="0"/>
              <a:t>Social media libraries</a:t>
            </a:r>
          </a:p>
        </p:txBody>
      </p:sp>
      <p:sp>
        <p:nvSpPr>
          <p:cNvPr id="4" name="Content Placeholder 2"/>
          <p:cNvSpPr txBox="1">
            <a:spLocks/>
          </p:cNvSpPr>
          <p:nvPr/>
        </p:nvSpPr>
        <p:spPr>
          <a:xfrm>
            <a:off x="6286500" y="1628776"/>
            <a:ext cx="5486400" cy="3019424"/>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t>Use these websites to help you:</a:t>
            </a:r>
          </a:p>
          <a:p>
            <a:endParaRPr lang="en-US" dirty="0"/>
          </a:p>
          <a:p>
            <a:pPr lvl="1"/>
            <a:r>
              <a:rPr lang="en-US" dirty="0">
                <a:hlinkClick r:id="rId2"/>
              </a:rPr>
              <a:t>www.nrs.co.uk</a:t>
            </a:r>
            <a:r>
              <a:rPr lang="en-US" dirty="0"/>
              <a:t> </a:t>
            </a:r>
          </a:p>
          <a:p>
            <a:pPr lvl="1"/>
            <a:r>
              <a:rPr lang="en-US" dirty="0">
                <a:hlinkClick r:id="rId3"/>
              </a:rPr>
              <a:t>www.rajar.co.uk</a:t>
            </a:r>
            <a:endParaRPr lang="en-US" dirty="0"/>
          </a:p>
          <a:p>
            <a:pPr lvl="1"/>
            <a:r>
              <a:rPr lang="en-US" dirty="0">
                <a:hlinkClick r:id="rId4"/>
              </a:rPr>
              <a:t>http://www.nationalarchives.gov.uk</a:t>
            </a:r>
            <a:r>
              <a:rPr lang="en-US">
                <a:hlinkClick r:id="rId4"/>
              </a:rPr>
              <a:t>/</a:t>
            </a:r>
            <a:r>
              <a:rPr lang="en-US"/>
              <a:t>  </a:t>
            </a:r>
            <a:endParaRPr lang="en-US" dirty="0"/>
          </a:p>
          <a:p>
            <a:pPr lvl="1"/>
            <a:r>
              <a:rPr lang="en-US" dirty="0">
                <a:hlinkClick r:id="rId5"/>
              </a:rPr>
              <a:t>http://uk.reuters.com/</a:t>
            </a:r>
            <a:r>
              <a:rPr lang="en-US" dirty="0"/>
              <a:t> </a:t>
            </a:r>
          </a:p>
          <a:p>
            <a:pPr lvl="1"/>
            <a:r>
              <a:rPr lang="en-US" dirty="0">
                <a:hlinkClick r:id="rId6"/>
              </a:rPr>
              <a:t>www.bfi.org.uk</a:t>
            </a:r>
            <a:r>
              <a:rPr lang="en-US" dirty="0"/>
              <a:t> </a:t>
            </a:r>
          </a:p>
          <a:p>
            <a:pPr lvl="1"/>
            <a:r>
              <a:rPr lang="en-US" dirty="0">
                <a:hlinkClick r:id="rId7"/>
              </a:rPr>
              <a:t>www.gettyimages.co.uk/</a:t>
            </a:r>
            <a:r>
              <a:rPr lang="en-US" dirty="0"/>
              <a:t> </a:t>
            </a:r>
          </a:p>
          <a:p>
            <a:pPr lvl="1"/>
            <a:r>
              <a:rPr lang="en-US" dirty="0">
                <a:hlinkClick r:id="rId8"/>
              </a:rPr>
              <a:t>https://www.flickr.com</a:t>
            </a:r>
            <a:r>
              <a:rPr lang="en-US" dirty="0"/>
              <a:t> </a:t>
            </a:r>
          </a:p>
        </p:txBody>
      </p:sp>
      <p:sp>
        <p:nvSpPr>
          <p:cNvPr id="5" name="TextBox 4"/>
          <p:cNvSpPr txBox="1"/>
          <p:nvPr/>
        </p:nvSpPr>
        <p:spPr>
          <a:xfrm>
            <a:off x="838200" y="5111571"/>
            <a:ext cx="10934700" cy="1200329"/>
          </a:xfrm>
          <a:prstGeom prst="rect">
            <a:avLst/>
          </a:prstGeom>
          <a:noFill/>
        </p:spPr>
        <p:txBody>
          <a:bodyPr wrap="square" rtlCol="0">
            <a:spAutoFit/>
          </a:bodyPr>
          <a:lstStyle/>
          <a:p>
            <a:r>
              <a:rPr lang="en-GB" sz="2400" dirty="0"/>
              <a:t>Outline the positives and negatives of using these types of sources when researching information for the digital product that you were analysing in the conventions of a digital media product activity</a:t>
            </a:r>
          </a:p>
        </p:txBody>
      </p:sp>
    </p:spTree>
    <p:extLst>
      <p:ext uri="{BB962C8B-B14F-4D97-AF65-F5344CB8AC3E}">
        <p14:creationId xmlns:p14="http://schemas.microsoft.com/office/powerpoint/2010/main" val="362807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3EA93-93EC-824B-BF5D-7227F9761B30}"/>
              </a:ext>
            </a:extLst>
          </p:cNvPr>
          <p:cNvSpPr>
            <a:spLocks noGrp="1"/>
          </p:cNvSpPr>
          <p:nvPr>
            <p:ph type="title"/>
          </p:nvPr>
        </p:nvSpPr>
        <p:spPr/>
        <p:txBody>
          <a:bodyPr/>
          <a:lstStyle/>
          <a:p>
            <a:r>
              <a:rPr lang="en-GB" dirty="0"/>
              <a:t>What is qualitative and quantitative data?</a:t>
            </a:r>
          </a:p>
        </p:txBody>
      </p:sp>
      <p:sp>
        <p:nvSpPr>
          <p:cNvPr id="3" name="Content Placeholder 2">
            <a:extLst>
              <a:ext uri="{FF2B5EF4-FFF2-40B4-BE49-F238E27FC236}">
                <a16:creationId xmlns:a16="http://schemas.microsoft.com/office/drawing/2014/main" id="{639166A4-210F-AB48-A696-D11A7B52803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70335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6"/>
          <p:cNvSpPr>
            <a:spLocks noChangeArrowheads="1"/>
          </p:cNvSpPr>
          <p:nvPr/>
        </p:nvSpPr>
        <p:spPr bwMode="auto">
          <a:xfrm>
            <a:off x="2351089" y="1700213"/>
            <a:ext cx="7488237" cy="3600450"/>
          </a:xfrm>
          <a:prstGeom prst="cloudCallout">
            <a:avLst>
              <a:gd name="adj1" fmla="val -2171"/>
              <a:gd name="adj2" fmla="val 7056"/>
            </a:avLst>
          </a:prstGeom>
          <a:solidFill>
            <a:srgbClr val="99FF33"/>
          </a:solidFill>
          <a:ln w="9525">
            <a:solidFill>
              <a:schemeClr val="tx1"/>
            </a:solidFill>
            <a:round/>
            <a:headEnd/>
            <a:tailEnd/>
          </a:ln>
        </p:spPr>
        <p:txBody>
          <a:bodyP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endParaRPr lang="en-GB" altLang="en-US" sz="1800"/>
          </a:p>
        </p:txBody>
      </p:sp>
      <p:sp>
        <p:nvSpPr>
          <p:cNvPr id="13315" name="Rectangle 3"/>
          <p:cNvSpPr>
            <a:spLocks noGrp="1" noChangeArrowheads="1"/>
          </p:cNvSpPr>
          <p:nvPr>
            <p:ph type="body" idx="1"/>
          </p:nvPr>
        </p:nvSpPr>
        <p:spPr>
          <a:xfrm>
            <a:off x="2135188" y="2492376"/>
            <a:ext cx="8229600" cy="2016125"/>
          </a:xfrm>
        </p:spPr>
        <p:txBody>
          <a:bodyPr/>
          <a:lstStyle/>
          <a:p>
            <a:pPr algn="ctr" eaLnBrk="1" hangingPunct="1">
              <a:buFontTx/>
              <a:buNone/>
            </a:pPr>
            <a:r>
              <a:rPr lang="en-GB" altLang="en-US" sz="8800" b="1"/>
              <a:t>Qualit</a:t>
            </a:r>
            <a:r>
              <a:rPr lang="en-GB" altLang="en-US" sz="8800"/>
              <a:t>ative</a:t>
            </a:r>
            <a:endParaRPr lang="en-US" altLang="en-US" sz="8800"/>
          </a:p>
        </p:txBody>
      </p:sp>
      <p:sp>
        <p:nvSpPr>
          <p:cNvPr id="13316" name="Rectangle 7"/>
          <p:cNvSpPr>
            <a:spLocks noChangeArrowheads="1"/>
          </p:cNvSpPr>
          <p:nvPr/>
        </p:nvSpPr>
        <p:spPr bwMode="auto">
          <a:xfrm>
            <a:off x="1919288" y="5516564"/>
            <a:ext cx="84963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eaLnBrk="1" hangingPunct="1">
              <a:spcBef>
                <a:spcPct val="0"/>
              </a:spcBef>
              <a:buFontTx/>
              <a:buNone/>
            </a:pPr>
            <a:r>
              <a:rPr lang="en-GB" altLang="en-US" sz="3000"/>
              <a:t>Finding out about other’s opinions, attitudes and ideas as well as developing your own.</a:t>
            </a:r>
          </a:p>
        </p:txBody>
      </p:sp>
      <p:sp>
        <p:nvSpPr>
          <p:cNvPr id="13317" name="Oval 9"/>
          <p:cNvSpPr>
            <a:spLocks noChangeArrowheads="1"/>
          </p:cNvSpPr>
          <p:nvPr/>
        </p:nvSpPr>
        <p:spPr bwMode="auto">
          <a:xfrm rot="-1300084">
            <a:off x="1703389" y="476251"/>
            <a:ext cx="2541587" cy="1152525"/>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Understand Audience </a:t>
            </a:r>
          </a:p>
          <a:p>
            <a:pPr algn="ctr" eaLnBrk="1" hangingPunct="1">
              <a:spcBef>
                <a:spcPct val="0"/>
              </a:spcBef>
              <a:buFontTx/>
              <a:buNone/>
            </a:pPr>
            <a:r>
              <a:rPr lang="en-GB" altLang="en-US" sz="1800"/>
              <a:t>Opinion</a:t>
            </a:r>
          </a:p>
        </p:txBody>
      </p:sp>
      <p:sp>
        <p:nvSpPr>
          <p:cNvPr id="13318" name="Oval 10"/>
          <p:cNvSpPr>
            <a:spLocks noChangeArrowheads="1"/>
          </p:cNvSpPr>
          <p:nvPr/>
        </p:nvSpPr>
        <p:spPr bwMode="auto">
          <a:xfrm rot="271257">
            <a:off x="4727575" y="260351"/>
            <a:ext cx="2997200" cy="1368425"/>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Gather information about </a:t>
            </a:r>
          </a:p>
          <a:p>
            <a:pPr algn="ctr" eaLnBrk="1" hangingPunct="1">
              <a:spcBef>
                <a:spcPct val="0"/>
              </a:spcBef>
              <a:buFontTx/>
              <a:buNone/>
            </a:pPr>
            <a:r>
              <a:rPr lang="en-GB" altLang="en-US" sz="1800"/>
              <a:t>the media you are </a:t>
            </a:r>
          </a:p>
          <a:p>
            <a:pPr algn="ctr" eaLnBrk="1" hangingPunct="1">
              <a:spcBef>
                <a:spcPct val="0"/>
              </a:spcBef>
              <a:buFontTx/>
              <a:buNone/>
            </a:pPr>
            <a:r>
              <a:rPr lang="en-GB" altLang="en-US" sz="1800"/>
              <a:t>producing for</a:t>
            </a:r>
          </a:p>
        </p:txBody>
      </p:sp>
      <p:sp>
        <p:nvSpPr>
          <p:cNvPr id="13319" name="Oval 11"/>
          <p:cNvSpPr>
            <a:spLocks noChangeArrowheads="1"/>
          </p:cNvSpPr>
          <p:nvPr/>
        </p:nvSpPr>
        <p:spPr bwMode="auto">
          <a:xfrm rot="1421158">
            <a:off x="8040689" y="692150"/>
            <a:ext cx="2160587" cy="865188"/>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Textual Analysis</a:t>
            </a:r>
          </a:p>
        </p:txBody>
      </p:sp>
    </p:spTree>
    <p:extLst>
      <p:ext uri="{BB962C8B-B14F-4D97-AF65-F5344CB8AC3E}">
        <p14:creationId xmlns:p14="http://schemas.microsoft.com/office/powerpoint/2010/main" val="77620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7"/>
          <p:cNvSpPr>
            <a:spLocks noChangeArrowheads="1"/>
          </p:cNvSpPr>
          <p:nvPr/>
        </p:nvSpPr>
        <p:spPr bwMode="auto">
          <a:xfrm>
            <a:off x="2351089" y="1700213"/>
            <a:ext cx="7488237" cy="3600450"/>
          </a:xfrm>
          <a:prstGeom prst="cloudCallout">
            <a:avLst>
              <a:gd name="adj1" fmla="val -2171"/>
              <a:gd name="adj2" fmla="val 7056"/>
            </a:avLst>
          </a:prstGeom>
          <a:solidFill>
            <a:srgbClr val="99FF33"/>
          </a:solidFill>
          <a:ln w="9525">
            <a:solidFill>
              <a:schemeClr val="tx1"/>
            </a:solidFill>
            <a:round/>
            <a:headEnd/>
            <a:tailEnd/>
          </a:ln>
        </p:spPr>
        <p:txBody>
          <a:bodyP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endParaRPr lang="en-GB" altLang="en-US" sz="1800"/>
          </a:p>
        </p:txBody>
      </p:sp>
      <p:sp>
        <p:nvSpPr>
          <p:cNvPr id="14339" name="Rectangle 8"/>
          <p:cNvSpPr>
            <a:spLocks noGrp="1" noChangeArrowheads="1"/>
          </p:cNvSpPr>
          <p:nvPr>
            <p:ph type="body" idx="1"/>
          </p:nvPr>
        </p:nvSpPr>
        <p:spPr>
          <a:xfrm>
            <a:off x="2135188" y="2492376"/>
            <a:ext cx="8229600" cy="2016125"/>
          </a:xfrm>
          <a:noFill/>
        </p:spPr>
        <p:txBody>
          <a:bodyPr/>
          <a:lstStyle/>
          <a:p>
            <a:pPr algn="ctr" eaLnBrk="1" hangingPunct="1">
              <a:buFontTx/>
              <a:buNone/>
            </a:pPr>
            <a:r>
              <a:rPr lang="en-GB" altLang="en-US" sz="8800" b="1"/>
              <a:t>Quantit</a:t>
            </a:r>
            <a:r>
              <a:rPr lang="en-GB" altLang="en-US" sz="8800"/>
              <a:t>ative</a:t>
            </a:r>
            <a:endParaRPr lang="en-US" altLang="en-US" sz="8800"/>
          </a:p>
        </p:txBody>
      </p:sp>
      <p:sp>
        <p:nvSpPr>
          <p:cNvPr id="14340" name="Rectangle 9"/>
          <p:cNvSpPr>
            <a:spLocks noChangeArrowheads="1"/>
          </p:cNvSpPr>
          <p:nvPr/>
        </p:nvSpPr>
        <p:spPr bwMode="auto">
          <a:xfrm>
            <a:off x="1919288" y="5516564"/>
            <a:ext cx="8748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eaLnBrk="1" hangingPunct="1">
              <a:spcBef>
                <a:spcPct val="0"/>
              </a:spcBef>
              <a:buFontTx/>
              <a:buNone/>
            </a:pPr>
            <a:r>
              <a:rPr lang="en-GB" altLang="en-US" sz="3000"/>
              <a:t>Looking at numbers, figures, statistics and percentages in order to find numerical information</a:t>
            </a:r>
          </a:p>
        </p:txBody>
      </p:sp>
      <p:sp>
        <p:nvSpPr>
          <p:cNvPr id="14341" name="Oval 10"/>
          <p:cNvSpPr>
            <a:spLocks noChangeArrowheads="1"/>
          </p:cNvSpPr>
          <p:nvPr/>
        </p:nvSpPr>
        <p:spPr bwMode="auto">
          <a:xfrm rot="-1099263">
            <a:off x="1703389" y="1341439"/>
            <a:ext cx="2160587" cy="865187"/>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Audience Surveys</a:t>
            </a:r>
          </a:p>
        </p:txBody>
      </p:sp>
      <p:sp>
        <p:nvSpPr>
          <p:cNvPr id="14342" name="Oval 11"/>
          <p:cNvSpPr>
            <a:spLocks noChangeArrowheads="1"/>
          </p:cNvSpPr>
          <p:nvPr/>
        </p:nvSpPr>
        <p:spPr bwMode="auto">
          <a:xfrm rot="462224">
            <a:off x="1847850" y="188914"/>
            <a:ext cx="2160588" cy="865187"/>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TV Ratings</a:t>
            </a:r>
          </a:p>
        </p:txBody>
      </p:sp>
      <p:sp>
        <p:nvSpPr>
          <p:cNvPr id="14343" name="Oval 12"/>
          <p:cNvSpPr>
            <a:spLocks noChangeArrowheads="1"/>
          </p:cNvSpPr>
          <p:nvPr/>
        </p:nvSpPr>
        <p:spPr bwMode="auto">
          <a:xfrm rot="-428359">
            <a:off x="4295775" y="836614"/>
            <a:ext cx="2160588" cy="865187"/>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Circulation Figures</a:t>
            </a:r>
          </a:p>
        </p:txBody>
      </p:sp>
      <p:sp>
        <p:nvSpPr>
          <p:cNvPr id="14344" name="Oval 13"/>
          <p:cNvSpPr>
            <a:spLocks noChangeArrowheads="1"/>
          </p:cNvSpPr>
          <p:nvPr/>
        </p:nvSpPr>
        <p:spPr bwMode="auto">
          <a:xfrm rot="2284233">
            <a:off x="8328025" y="549275"/>
            <a:ext cx="2160588" cy="865188"/>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Box Office Ratings</a:t>
            </a:r>
          </a:p>
        </p:txBody>
      </p:sp>
      <p:sp>
        <p:nvSpPr>
          <p:cNvPr id="14345" name="Oval 14"/>
          <p:cNvSpPr>
            <a:spLocks noChangeArrowheads="1"/>
          </p:cNvSpPr>
          <p:nvPr/>
        </p:nvSpPr>
        <p:spPr bwMode="auto">
          <a:xfrm rot="515006">
            <a:off x="6240464" y="188914"/>
            <a:ext cx="2160587" cy="865187"/>
          </a:xfrm>
          <a:prstGeom prst="ellipse">
            <a:avLst/>
          </a:prstGeom>
          <a:solidFill>
            <a:srgbClr val="CC99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ea typeface="ＭＳ Ｐゴシック" charset="-128"/>
              </a:defRPr>
            </a:lvl1pPr>
            <a:lvl2pPr marL="742950" indent="-285750" eaLnBrk="0" hangingPunct="0">
              <a:spcBef>
                <a:spcPct val="20000"/>
              </a:spcBef>
              <a:buChar char="–"/>
              <a:defRPr sz="2800">
                <a:solidFill>
                  <a:schemeClr val="tx1"/>
                </a:solidFill>
                <a:latin typeface="Arial" charset="0"/>
                <a:ea typeface="ＭＳ Ｐゴシック" charset="-128"/>
              </a:defRPr>
            </a:lvl2pPr>
            <a:lvl3pPr marL="1143000" indent="-228600" eaLnBrk="0" hangingPunct="0">
              <a:spcBef>
                <a:spcPct val="20000"/>
              </a:spcBef>
              <a:buChar char="•"/>
              <a:defRPr sz="2400">
                <a:solidFill>
                  <a:schemeClr val="tx1"/>
                </a:solidFill>
                <a:latin typeface="Arial" charset="0"/>
                <a:ea typeface="ＭＳ Ｐゴシック" charset="-128"/>
              </a:defRPr>
            </a:lvl3pPr>
            <a:lvl4pPr marL="1600200" indent="-228600" eaLnBrk="0" hangingPunct="0">
              <a:spcBef>
                <a:spcPct val="20000"/>
              </a:spcBef>
              <a:buChar char="–"/>
              <a:defRPr sz="2000">
                <a:solidFill>
                  <a:schemeClr val="tx1"/>
                </a:solidFill>
                <a:latin typeface="Arial" charset="0"/>
                <a:ea typeface="ＭＳ Ｐゴシック" charset="-128"/>
              </a:defRPr>
            </a:lvl4pPr>
            <a:lvl5pPr marL="2057400" indent="-228600" eaLnBrk="0" hangingPunct="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eaLnBrk="1" hangingPunct="1">
              <a:spcBef>
                <a:spcPct val="0"/>
              </a:spcBef>
              <a:buFontTx/>
              <a:buNone/>
            </a:pPr>
            <a:r>
              <a:rPr lang="en-GB" altLang="en-US" sz="1800"/>
              <a:t>Number of Users</a:t>
            </a:r>
          </a:p>
        </p:txBody>
      </p:sp>
    </p:spTree>
    <p:extLst>
      <p:ext uri="{BB962C8B-B14F-4D97-AF65-F5344CB8AC3E}">
        <p14:creationId xmlns:p14="http://schemas.microsoft.com/office/powerpoint/2010/main" val="21562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A106-59B8-7145-B14F-BF71AB6DE68B}"/>
              </a:ext>
            </a:extLst>
          </p:cNvPr>
          <p:cNvSpPr>
            <a:spLocks noGrp="1"/>
          </p:cNvSpPr>
          <p:nvPr>
            <p:ph type="ctrTitle"/>
          </p:nvPr>
        </p:nvSpPr>
        <p:spPr/>
        <p:txBody>
          <a:bodyPr/>
          <a:lstStyle/>
          <a:p>
            <a:r>
              <a:rPr lang="en-GB" dirty="0"/>
              <a:t>Magazine show: Production</a:t>
            </a:r>
          </a:p>
        </p:txBody>
      </p:sp>
      <p:sp>
        <p:nvSpPr>
          <p:cNvPr id="3" name="Subtitle 2">
            <a:extLst>
              <a:ext uri="{FF2B5EF4-FFF2-40B4-BE49-F238E27FC236}">
                <a16:creationId xmlns:a16="http://schemas.microsoft.com/office/drawing/2014/main" id="{D5B127EA-5780-AC4F-94FE-51502DD684AC}"/>
              </a:ext>
            </a:extLst>
          </p:cNvPr>
          <p:cNvSpPr>
            <a:spLocks noGrp="1"/>
          </p:cNvSpPr>
          <p:nvPr>
            <p:ph type="subTitle" idx="1"/>
          </p:nvPr>
        </p:nvSpPr>
        <p:spPr>
          <a:xfrm>
            <a:off x="1524000" y="3792070"/>
            <a:ext cx="9144000" cy="1465729"/>
          </a:xfrm>
        </p:spPr>
        <p:txBody>
          <a:bodyPr/>
          <a:lstStyle/>
          <a:p>
            <a:r>
              <a:rPr lang="en-GB" dirty="0"/>
              <a:t>L.O. – What aspects of production would we need to consider for our  magazine TV show?</a:t>
            </a:r>
          </a:p>
        </p:txBody>
      </p:sp>
    </p:spTree>
    <p:extLst>
      <p:ext uri="{BB962C8B-B14F-4D97-AF65-F5344CB8AC3E}">
        <p14:creationId xmlns:p14="http://schemas.microsoft.com/office/powerpoint/2010/main" val="309890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1187</Words>
  <Application>Microsoft Macintosh PowerPoint</Application>
  <PresentationFormat>Widescreen</PresentationFormat>
  <Paragraphs>160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Calibri Light</vt:lpstr>
      <vt:lpstr>MyriadPro</vt:lpstr>
      <vt:lpstr>Office Theme</vt:lpstr>
      <vt:lpstr>Unit 25: Research for product development </vt:lpstr>
      <vt:lpstr>A reminder…</vt:lpstr>
      <vt:lpstr>PowerPoint Presentation</vt:lpstr>
      <vt:lpstr>List reasons why might we use primary and secondary research when creating a new magazine TV show?  Where might we go to get it? </vt:lpstr>
      <vt:lpstr>In pairs you need to investigate one or two of the following:</vt:lpstr>
      <vt:lpstr>What is qualitative and quantitative data?</vt:lpstr>
      <vt:lpstr>PowerPoint Presentation</vt:lpstr>
      <vt:lpstr>PowerPoint Presentation</vt:lpstr>
      <vt:lpstr>Magazine show: Production</vt:lpstr>
      <vt:lpstr>Your task, as outlined in the pre-release project brief:</vt:lpstr>
      <vt:lpstr>Unit 25 learning objectives</vt:lpstr>
      <vt:lpstr>You have investigated the genre’s conventions, looked at pre-production tasks that may have been carried out and come up with ideas for your magazine TV show (please give me your ideas)</vt:lpstr>
      <vt:lpstr>What is production?</vt:lpstr>
      <vt:lpstr>What project management tools might you use to help?</vt:lpstr>
      <vt:lpstr>Project management tools</vt:lpstr>
      <vt:lpstr>Milestones and timescales</vt:lpstr>
      <vt:lpstr>Do we agree with Maria and Elliot’s?</vt:lpstr>
      <vt:lpstr>Contingency plans</vt:lpstr>
      <vt:lpstr>Troubleshooting</vt:lpstr>
      <vt:lpstr>What do we need to focus on? The brief states:</vt:lpstr>
      <vt:lpstr>Questions in the Jan 18 exam paper that relate to pre-production research include:</vt:lpstr>
      <vt:lpstr>The mark scheme</vt:lpstr>
      <vt:lpstr>PowerPoint Presentation</vt:lpstr>
      <vt:lpstr>Job roles</vt:lpstr>
      <vt:lpstr>Production paperwork</vt:lpstr>
      <vt:lpstr>Your research task:</vt:lpstr>
      <vt:lpstr>Extension activity:</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25: Research for product development </dc:title>
  <dc:creator>Microsoft Office User</dc:creator>
  <cp:lastModifiedBy>Microsoft Office User</cp:lastModifiedBy>
  <cp:revision>20</cp:revision>
  <dcterms:created xsi:type="dcterms:W3CDTF">2018-05-03T11:56:42Z</dcterms:created>
  <dcterms:modified xsi:type="dcterms:W3CDTF">2018-05-15T11:28:01Z</dcterms:modified>
</cp:coreProperties>
</file>