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320" r:id="rId3"/>
    <p:sldId id="321" r:id="rId4"/>
    <p:sldId id="322" r:id="rId5"/>
    <p:sldId id="259" r:id="rId6"/>
    <p:sldId id="287" r:id="rId7"/>
    <p:sldId id="276" r:id="rId8"/>
    <p:sldId id="289" r:id="rId9"/>
    <p:sldId id="290" r:id="rId10"/>
    <p:sldId id="304" r:id="rId11"/>
    <p:sldId id="305" r:id="rId12"/>
    <p:sldId id="306" r:id="rId13"/>
    <p:sldId id="311" r:id="rId14"/>
    <p:sldId id="267" r:id="rId15"/>
    <p:sldId id="268" r:id="rId16"/>
    <p:sldId id="269" r:id="rId17"/>
    <p:sldId id="270" r:id="rId18"/>
    <p:sldId id="262" r:id="rId19"/>
    <p:sldId id="263" r:id="rId20"/>
    <p:sldId id="264" r:id="rId21"/>
    <p:sldId id="265" r:id="rId22"/>
    <p:sldId id="271" r:id="rId23"/>
    <p:sldId id="272" r:id="rId24"/>
    <p:sldId id="317" r:id="rId25"/>
    <p:sldId id="307" r:id="rId26"/>
    <p:sldId id="273" r:id="rId27"/>
    <p:sldId id="308" r:id="rId28"/>
    <p:sldId id="312" r:id="rId29"/>
    <p:sldId id="257" r:id="rId30"/>
    <p:sldId id="260" r:id="rId31"/>
    <p:sldId id="313" r:id="rId32"/>
    <p:sldId id="309" r:id="rId33"/>
    <p:sldId id="314" r:id="rId34"/>
    <p:sldId id="315" r:id="rId35"/>
    <p:sldId id="316" r:id="rId36"/>
    <p:sldId id="310" r:id="rId37"/>
    <p:sldId id="318" r:id="rId38"/>
    <p:sldId id="31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p:restoredTop sz="93077"/>
  </p:normalViewPr>
  <p:slideViewPr>
    <p:cSldViewPr snapToGrid="0" snapToObjects="1">
      <p:cViewPr varScale="1">
        <p:scale>
          <a:sx n="49" d="100"/>
          <a:sy n="49" d="100"/>
        </p:scale>
        <p:origin x="176"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DB31-0A55-A044-9853-C1F6609F4D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1F938D-EFEF-0243-8C73-7E12FF91EB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F3796C-8EEF-9142-B91F-B7ABB0110E43}"/>
              </a:ext>
            </a:extLst>
          </p:cNvPr>
          <p:cNvSpPr>
            <a:spLocks noGrp="1"/>
          </p:cNvSpPr>
          <p:nvPr>
            <p:ph type="dt" sz="half" idx="10"/>
          </p:nvPr>
        </p:nvSpPr>
        <p:spPr/>
        <p:txBody>
          <a:bodyPr/>
          <a:lstStyle/>
          <a:p>
            <a:fld id="{5346FE55-F1EE-A340-ADC5-73631964036B}" type="datetimeFigureOut">
              <a:rPr lang="en-GB" smtClean="0"/>
              <a:t>17/05/2018</a:t>
            </a:fld>
            <a:endParaRPr lang="en-GB"/>
          </a:p>
        </p:txBody>
      </p:sp>
      <p:sp>
        <p:nvSpPr>
          <p:cNvPr id="5" name="Footer Placeholder 4">
            <a:extLst>
              <a:ext uri="{FF2B5EF4-FFF2-40B4-BE49-F238E27FC236}">
                <a16:creationId xmlns:a16="http://schemas.microsoft.com/office/drawing/2014/main" id="{2BD1087B-AA0C-AD43-A87D-84C81677E0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0F6E4B-BE5A-754B-916F-8A463163D722}"/>
              </a:ext>
            </a:extLst>
          </p:cNvPr>
          <p:cNvSpPr>
            <a:spLocks noGrp="1"/>
          </p:cNvSpPr>
          <p:nvPr>
            <p:ph type="sldNum" sz="quarter" idx="12"/>
          </p:nvPr>
        </p:nvSpPr>
        <p:spPr/>
        <p:txBody>
          <a:bodyPr/>
          <a:lstStyle/>
          <a:p>
            <a:fld id="{4B6D7F01-99AD-8344-90DF-806A1B931063}" type="slidenum">
              <a:rPr lang="en-GB" smtClean="0"/>
              <a:t>‹#›</a:t>
            </a:fld>
            <a:endParaRPr lang="en-GB"/>
          </a:p>
        </p:txBody>
      </p:sp>
    </p:spTree>
    <p:extLst>
      <p:ext uri="{BB962C8B-B14F-4D97-AF65-F5344CB8AC3E}">
        <p14:creationId xmlns:p14="http://schemas.microsoft.com/office/powerpoint/2010/main" val="388024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68FA-6AE5-C140-A44B-EC42A2EAF6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669FC3-5AEE-3748-92D8-A7452F646C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E965EC-71BF-D442-883C-C35D1EE04BC8}"/>
              </a:ext>
            </a:extLst>
          </p:cNvPr>
          <p:cNvSpPr>
            <a:spLocks noGrp="1"/>
          </p:cNvSpPr>
          <p:nvPr>
            <p:ph type="dt" sz="half" idx="10"/>
          </p:nvPr>
        </p:nvSpPr>
        <p:spPr/>
        <p:txBody>
          <a:bodyPr/>
          <a:lstStyle/>
          <a:p>
            <a:fld id="{5346FE55-F1EE-A340-ADC5-73631964036B}" type="datetimeFigureOut">
              <a:rPr lang="en-GB" smtClean="0"/>
              <a:t>17/05/2018</a:t>
            </a:fld>
            <a:endParaRPr lang="en-GB"/>
          </a:p>
        </p:txBody>
      </p:sp>
      <p:sp>
        <p:nvSpPr>
          <p:cNvPr id="5" name="Footer Placeholder 4">
            <a:extLst>
              <a:ext uri="{FF2B5EF4-FFF2-40B4-BE49-F238E27FC236}">
                <a16:creationId xmlns:a16="http://schemas.microsoft.com/office/drawing/2014/main" id="{2D10C631-1538-464A-BFC4-3371C6A1E8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27D84F-2BC9-2646-B099-471FFE75AECA}"/>
              </a:ext>
            </a:extLst>
          </p:cNvPr>
          <p:cNvSpPr>
            <a:spLocks noGrp="1"/>
          </p:cNvSpPr>
          <p:nvPr>
            <p:ph type="sldNum" sz="quarter" idx="12"/>
          </p:nvPr>
        </p:nvSpPr>
        <p:spPr/>
        <p:txBody>
          <a:bodyPr/>
          <a:lstStyle/>
          <a:p>
            <a:fld id="{4B6D7F01-99AD-8344-90DF-806A1B931063}" type="slidenum">
              <a:rPr lang="en-GB" smtClean="0"/>
              <a:t>‹#›</a:t>
            </a:fld>
            <a:endParaRPr lang="en-GB"/>
          </a:p>
        </p:txBody>
      </p:sp>
    </p:spTree>
    <p:extLst>
      <p:ext uri="{BB962C8B-B14F-4D97-AF65-F5344CB8AC3E}">
        <p14:creationId xmlns:p14="http://schemas.microsoft.com/office/powerpoint/2010/main" val="335256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FCFF00-70D6-6B42-A60A-CCE6B97277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71A4E0-2754-1048-A5CC-9409263A5B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F83785-ECAA-DD47-9913-43AC8215FECD}"/>
              </a:ext>
            </a:extLst>
          </p:cNvPr>
          <p:cNvSpPr>
            <a:spLocks noGrp="1"/>
          </p:cNvSpPr>
          <p:nvPr>
            <p:ph type="dt" sz="half" idx="10"/>
          </p:nvPr>
        </p:nvSpPr>
        <p:spPr/>
        <p:txBody>
          <a:bodyPr/>
          <a:lstStyle/>
          <a:p>
            <a:fld id="{5346FE55-F1EE-A340-ADC5-73631964036B}" type="datetimeFigureOut">
              <a:rPr lang="en-GB" smtClean="0"/>
              <a:t>17/05/2018</a:t>
            </a:fld>
            <a:endParaRPr lang="en-GB"/>
          </a:p>
        </p:txBody>
      </p:sp>
      <p:sp>
        <p:nvSpPr>
          <p:cNvPr id="5" name="Footer Placeholder 4">
            <a:extLst>
              <a:ext uri="{FF2B5EF4-FFF2-40B4-BE49-F238E27FC236}">
                <a16:creationId xmlns:a16="http://schemas.microsoft.com/office/drawing/2014/main" id="{01BD66B1-DD51-C345-943C-1750F8FFC3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DEC9F3-B5F2-5A47-9899-7F5F17F9A106}"/>
              </a:ext>
            </a:extLst>
          </p:cNvPr>
          <p:cNvSpPr>
            <a:spLocks noGrp="1"/>
          </p:cNvSpPr>
          <p:nvPr>
            <p:ph type="sldNum" sz="quarter" idx="12"/>
          </p:nvPr>
        </p:nvSpPr>
        <p:spPr/>
        <p:txBody>
          <a:bodyPr/>
          <a:lstStyle/>
          <a:p>
            <a:fld id="{4B6D7F01-99AD-8344-90DF-806A1B931063}" type="slidenum">
              <a:rPr lang="en-GB" smtClean="0"/>
              <a:t>‹#›</a:t>
            </a:fld>
            <a:endParaRPr lang="en-GB"/>
          </a:p>
        </p:txBody>
      </p:sp>
    </p:spTree>
    <p:extLst>
      <p:ext uri="{BB962C8B-B14F-4D97-AF65-F5344CB8AC3E}">
        <p14:creationId xmlns:p14="http://schemas.microsoft.com/office/powerpoint/2010/main" val="403699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4F9FF-DFC8-3F44-81FB-6DB7989CC6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611205-B41E-4A48-8A6E-0676ECE5FD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18EB62-F73A-A14F-A725-4A6CC599BDCA}"/>
              </a:ext>
            </a:extLst>
          </p:cNvPr>
          <p:cNvSpPr>
            <a:spLocks noGrp="1"/>
          </p:cNvSpPr>
          <p:nvPr>
            <p:ph type="dt" sz="half" idx="10"/>
          </p:nvPr>
        </p:nvSpPr>
        <p:spPr/>
        <p:txBody>
          <a:bodyPr/>
          <a:lstStyle/>
          <a:p>
            <a:fld id="{5346FE55-F1EE-A340-ADC5-73631964036B}" type="datetimeFigureOut">
              <a:rPr lang="en-GB" smtClean="0"/>
              <a:t>17/05/2018</a:t>
            </a:fld>
            <a:endParaRPr lang="en-GB"/>
          </a:p>
        </p:txBody>
      </p:sp>
      <p:sp>
        <p:nvSpPr>
          <p:cNvPr id="5" name="Footer Placeholder 4">
            <a:extLst>
              <a:ext uri="{FF2B5EF4-FFF2-40B4-BE49-F238E27FC236}">
                <a16:creationId xmlns:a16="http://schemas.microsoft.com/office/drawing/2014/main" id="{DDFF1980-1045-3A49-950B-053115B41D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145E8F-5C93-9949-AB8B-BC778EAAE063}"/>
              </a:ext>
            </a:extLst>
          </p:cNvPr>
          <p:cNvSpPr>
            <a:spLocks noGrp="1"/>
          </p:cNvSpPr>
          <p:nvPr>
            <p:ph type="sldNum" sz="quarter" idx="12"/>
          </p:nvPr>
        </p:nvSpPr>
        <p:spPr/>
        <p:txBody>
          <a:bodyPr/>
          <a:lstStyle/>
          <a:p>
            <a:fld id="{4B6D7F01-99AD-8344-90DF-806A1B931063}" type="slidenum">
              <a:rPr lang="en-GB" smtClean="0"/>
              <a:t>‹#›</a:t>
            </a:fld>
            <a:endParaRPr lang="en-GB"/>
          </a:p>
        </p:txBody>
      </p:sp>
    </p:spTree>
    <p:extLst>
      <p:ext uri="{BB962C8B-B14F-4D97-AF65-F5344CB8AC3E}">
        <p14:creationId xmlns:p14="http://schemas.microsoft.com/office/powerpoint/2010/main" val="27370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D5F5-ED1D-8549-9A6D-13F0B88D3D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53CACE-1456-4F4E-91BA-147ED4BB53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AD33F4-1A1F-2C43-817F-C7F5151A4A17}"/>
              </a:ext>
            </a:extLst>
          </p:cNvPr>
          <p:cNvSpPr>
            <a:spLocks noGrp="1"/>
          </p:cNvSpPr>
          <p:nvPr>
            <p:ph type="dt" sz="half" idx="10"/>
          </p:nvPr>
        </p:nvSpPr>
        <p:spPr/>
        <p:txBody>
          <a:bodyPr/>
          <a:lstStyle/>
          <a:p>
            <a:fld id="{5346FE55-F1EE-A340-ADC5-73631964036B}" type="datetimeFigureOut">
              <a:rPr lang="en-GB" smtClean="0"/>
              <a:t>17/05/2018</a:t>
            </a:fld>
            <a:endParaRPr lang="en-GB"/>
          </a:p>
        </p:txBody>
      </p:sp>
      <p:sp>
        <p:nvSpPr>
          <p:cNvPr id="5" name="Footer Placeholder 4">
            <a:extLst>
              <a:ext uri="{FF2B5EF4-FFF2-40B4-BE49-F238E27FC236}">
                <a16:creationId xmlns:a16="http://schemas.microsoft.com/office/drawing/2014/main" id="{59ACCBF3-B819-7841-8925-71E1200ECC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3485DA-1B02-784A-9FE2-BFDB362B8B06}"/>
              </a:ext>
            </a:extLst>
          </p:cNvPr>
          <p:cNvSpPr>
            <a:spLocks noGrp="1"/>
          </p:cNvSpPr>
          <p:nvPr>
            <p:ph type="sldNum" sz="quarter" idx="12"/>
          </p:nvPr>
        </p:nvSpPr>
        <p:spPr/>
        <p:txBody>
          <a:bodyPr/>
          <a:lstStyle/>
          <a:p>
            <a:fld id="{4B6D7F01-99AD-8344-90DF-806A1B931063}" type="slidenum">
              <a:rPr lang="en-GB" smtClean="0"/>
              <a:t>‹#›</a:t>
            </a:fld>
            <a:endParaRPr lang="en-GB"/>
          </a:p>
        </p:txBody>
      </p:sp>
    </p:spTree>
    <p:extLst>
      <p:ext uri="{BB962C8B-B14F-4D97-AF65-F5344CB8AC3E}">
        <p14:creationId xmlns:p14="http://schemas.microsoft.com/office/powerpoint/2010/main" val="223687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CB32-2070-2A49-802F-4845271AB4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B5261B-6EDF-8041-AC8E-766CC759BD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97EDB5-44B2-464A-9CE9-816ECACAE7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DB5CDB-C618-F14F-94F5-9E89144E0793}"/>
              </a:ext>
            </a:extLst>
          </p:cNvPr>
          <p:cNvSpPr>
            <a:spLocks noGrp="1"/>
          </p:cNvSpPr>
          <p:nvPr>
            <p:ph type="dt" sz="half" idx="10"/>
          </p:nvPr>
        </p:nvSpPr>
        <p:spPr/>
        <p:txBody>
          <a:bodyPr/>
          <a:lstStyle/>
          <a:p>
            <a:fld id="{5346FE55-F1EE-A340-ADC5-73631964036B}" type="datetimeFigureOut">
              <a:rPr lang="en-GB" smtClean="0"/>
              <a:t>17/05/2018</a:t>
            </a:fld>
            <a:endParaRPr lang="en-GB"/>
          </a:p>
        </p:txBody>
      </p:sp>
      <p:sp>
        <p:nvSpPr>
          <p:cNvPr id="6" name="Footer Placeholder 5">
            <a:extLst>
              <a:ext uri="{FF2B5EF4-FFF2-40B4-BE49-F238E27FC236}">
                <a16:creationId xmlns:a16="http://schemas.microsoft.com/office/drawing/2014/main" id="{C5BA4EDE-109B-3348-8661-F93496B024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9FB71D-602E-8D45-BA57-FA6949103849}"/>
              </a:ext>
            </a:extLst>
          </p:cNvPr>
          <p:cNvSpPr>
            <a:spLocks noGrp="1"/>
          </p:cNvSpPr>
          <p:nvPr>
            <p:ph type="sldNum" sz="quarter" idx="12"/>
          </p:nvPr>
        </p:nvSpPr>
        <p:spPr/>
        <p:txBody>
          <a:bodyPr/>
          <a:lstStyle/>
          <a:p>
            <a:fld id="{4B6D7F01-99AD-8344-90DF-806A1B931063}" type="slidenum">
              <a:rPr lang="en-GB" smtClean="0"/>
              <a:t>‹#›</a:t>
            </a:fld>
            <a:endParaRPr lang="en-GB"/>
          </a:p>
        </p:txBody>
      </p:sp>
    </p:spTree>
    <p:extLst>
      <p:ext uri="{BB962C8B-B14F-4D97-AF65-F5344CB8AC3E}">
        <p14:creationId xmlns:p14="http://schemas.microsoft.com/office/powerpoint/2010/main" val="269326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C117-4C2F-6D45-BC86-C507290277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8A3FE6-600F-0546-8190-931B07308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A06A46-A877-C64C-894C-04A4325CDD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613A855-6853-9743-BBBA-63DD8E5C32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4312AB-64E8-E845-B3B5-19D60D4CC8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FEA793-882E-7041-86B8-6C60E51235CB}"/>
              </a:ext>
            </a:extLst>
          </p:cNvPr>
          <p:cNvSpPr>
            <a:spLocks noGrp="1"/>
          </p:cNvSpPr>
          <p:nvPr>
            <p:ph type="dt" sz="half" idx="10"/>
          </p:nvPr>
        </p:nvSpPr>
        <p:spPr/>
        <p:txBody>
          <a:bodyPr/>
          <a:lstStyle/>
          <a:p>
            <a:fld id="{5346FE55-F1EE-A340-ADC5-73631964036B}" type="datetimeFigureOut">
              <a:rPr lang="en-GB" smtClean="0"/>
              <a:t>17/05/2018</a:t>
            </a:fld>
            <a:endParaRPr lang="en-GB"/>
          </a:p>
        </p:txBody>
      </p:sp>
      <p:sp>
        <p:nvSpPr>
          <p:cNvPr id="8" name="Footer Placeholder 7">
            <a:extLst>
              <a:ext uri="{FF2B5EF4-FFF2-40B4-BE49-F238E27FC236}">
                <a16:creationId xmlns:a16="http://schemas.microsoft.com/office/drawing/2014/main" id="{EAF8CCCE-1950-3A47-B85E-1708F5A2F5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41701B-FE70-E34F-A25A-9B0B2CFAD42A}"/>
              </a:ext>
            </a:extLst>
          </p:cNvPr>
          <p:cNvSpPr>
            <a:spLocks noGrp="1"/>
          </p:cNvSpPr>
          <p:nvPr>
            <p:ph type="sldNum" sz="quarter" idx="12"/>
          </p:nvPr>
        </p:nvSpPr>
        <p:spPr/>
        <p:txBody>
          <a:bodyPr/>
          <a:lstStyle/>
          <a:p>
            <a:fld id="{4B6D7F01-99AD-8344-90DF-806A1B931063}" type="slidenum">
              <a:rPr lang="en-GB" smtClean="0"/>
              <a:t>‹#›</a:t>
            </a:fld>
            <a:endParaRPr lang="en-GB"/>
          </a:p>
        </p:txBody>
      </p:sp>
    </p:spTree>
    <p:extLst>
      <p:ext uri="{BB962C8B-B14F-4D97-AF65-F5344CB8AC3E}">
        <p14:creationId xmlns:p14="http://schemas.microsoft.com/office/powerpoint/2010/main" val="9625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CD4A-8B71-D049-8306-517DA496CF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739606-17B8-6D47-B2CC-07B5947FFA23}"/>
              </a:ext>
            </a:extLst>
          </p:cNvPr>
          <p:cNvSpPr>
            <a:spLocks noGrp="1"/>
          </p:cNvSpPr>
          <p:nvPr>
            <p:ph type="dt" sz="half" idx="10"/>
          </p:nvPr>
        </p:nvSpPr>
        <p:spPr/>
        <p:txBody>
          <a:bodyPr/>
          <a:lstStyle/>
          <a:p>
            <a:fld id="{5346FE55-F1EE-A340-ADC5-73631964036B}" type="datetimeFigureOut">
              <a:rPr lang="en-GB" smtClean="0"/>
              <a:t>17/05/2018</a:t>
            </a:fld>
            <a:endParaRPr lang="en-GB"/>
          </a:p>
        </p:txBody>
      </p:sp>
      <p:sp>
        <p:nvSpPr>
          <p:cNvPr id="4" name="Footer Placeholder 3">
            <a:extLst>
              <a:ext uri="{FF2B5EF4-FFF2-40B4-BE49-F238E27FC236}">
                <a16:creationId xmlns:a16="http://schemas.microsoft.com/office/drawing/2014/main" id="{81E61E65-476B-C24B-964E-8DC6DF7B4E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93EB34-B6A9-2349-9D87-36915DF23990}"/>
              </a:ext>
            </a:extLst>
          </p:cNvPr>
          <p:cNvSpPr>
            <a:spLocks noGrp="1"/>
          </p:cNvSpPr>
          <p:nvPr>
            <p:ph type="sldNum" sz="quarter" idx="12"/>
          </p:nvPr>
        </p:nvSpPr>
        <p:spPr/>
        <p:txBody>
          <a:bodyPr/>
          <a:lstStyle/>
          <a:p>
            <a:fld id="{4B6D7F01-99AD-8344-90DF-806A1B931063}" type="slidenum">
              <a:rPr lang="en-GB" smtClean="0"/>
              <a:t>‹#›</a:t>
            </a:fld>
            <a:endParaRPr lang="en-GB"/>
          </a:p>
        </p:txBody>
      </p:sp>
    </p:spTree>
    <p:extLst>
      <p:ext uri="{BB962C8B-B14F-4D97-AF65-F5344CB8AC3E}">
        <p14:creationId xmlns:p14="http://schemas.microsoft.com/office/powerpoint/2010/main" val="284005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4213D-9474-C140-BC6F-9A0E09E2F724}"/>
              </a:ext>
            </a:extLst>
          </p:cNvPr>
          <p:cNvSpPr>
            <a:spLocks noGrp="1"/>
          </p:cNvSpPr>
          <p:nvPr>
            <p:ph type="dt" sz="half" idx="10"/>
          </p:nvPr>
        </p:nvSpPr>
        <p:spPr/>
        <p:txBody>
          <a:bodyPr/>
          <a:lstStyle/>
          <a:p>
            <a:fld id="{5346FE55-F1EE-A340-ADC5-73631964036B}" type="datetimeFigureOut">
              <a:rPr lang="en-GB" smtClean="0"/>
              <a:t>17/05/2018</a:t>
            </a:fld>
            <a:endParaRPr lang="en-GB"/>
          </a:p>
        </p:txBody>
      </p:sp>
      <p:sp>
        <p:nvSpPr>
          <p:cNvPr id="3" name="Footer Placeholder 2">
            <a:extLst>
              <a:ext uri="{FF2B5EF4-FFF2-40B4-BE49-F238E27FC236}">
                <a16:creationId xmlns:a16="http://schemas.microsoft.com/office/drawing/2014/main" id="{A8E35B68-4F45-6149-ABD8-B04C732C49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5B4A89-88F7-CA47-A6DE-F5817F02568A}"/>
              </a:ext>
            </a:extLst>
          </p:cNvPr>
          <p:cNvSpPr>
            <a:spLocks noGrp="1"/>
          </p:cNvSpPr>
          <p:nvPr>
            <p:ph type="sldNum" sz="quarter" idx="12"/>
          </p:nvPr>
        </p:nvSpPr>
        <p:spPr/>
        <p:txBody>
          <a:bodyPr/>
          <a:lstStyle/>
          <a:p>
            <a:fld id="{4B6D7F01-99AD-8344-90DF-806A1B931063}" type="slidenum">
              <a:rPr lang="en-GB" smtClean="0"/>
              <a:t>‹#›</a:t>
            </a:fld>
            <a:endParaRPr lang="en-GB"/>
          </a:p>
        </p:txBody>
      </p:sp>
    </p:spTree>
    <p:extLst>
      <p:ext uri="{BB962C8B-B14F-4D97-AF65-F5344CB8AC3E}">
        <p14:creationId xmlns:p14="http://schemas.microsoft.com/office/powerpoint/2010/main" val="300563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3EAF-D614-8A4B-A76C-D6C0AFE2E8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F788A0-F7D7-364D-94F5-35925B304F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5885DD-FE50-FF4A-82B5-875FED9BB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BD5586-BEBF-4648-A3D5-5493D383621C}"/>
              </a:ext>
            </a:extLst>
          </p:cNvPr>
          <p:cNvSpPr>
            <a:spLocks noGrp="1"/>
          </p:cNvSpPr>
          <p:nvPr>
            <p:ph type="dt" sz="half" idx="10"/>
          </p:nvPr>
        </p:nvSpPr>
        <p:spPr/>
        <p:txBody>
          <a:bodyPr/>
          <a:lstStyle/>
          <a:p>
            <a:fld id="{5346FE55-F1EE-A340-ADC5-73631964036B}" type="datetimeFigureOut">
              <a:rPr lang="en-GB" smtClean="0"/>
              <a:t>17/05/2018</a:t>
            </a:fld>
            <a:endParaRPr lang="en-GB"/>
          </a:p>
        </p:txBody>
      </p:sp>
      <p:sp>
        <p:nvSpPr>
          <p:cNvPr id="6" name="Footer Placeholder 5">
            <a:extLst>
              <a:ext uri="{FF2B5EF4-FFF2-40B4-BE49-F238E27FC236}">
                <a16:creationId xmlns:a16="http://schemas.microsoft.com/office/drawing/2014/main" id="{DC553B74-5AF4-EB41-87C6-B6EB3D1BBA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DB52FE-32ED-BE47-AAA5-A116766B3EFA}"/>
              </a:ext>
            </a:extLst>
          </p:cNvPr>
          <p:cNvSpPr>
            <a:spLocks noGrp="1"/>
          </p:cNvSpPr>
          <p:nvPr>
            <p:ph type="sldNum" sz="quarter" idx="12"/>
          </p:nvPr>
        </p:nvSpPr>
        <p:spPr/>
        <p:txBody>
          <a:bodyPr/>
          <a:lstStyle/>
          <a:p>
            <a:fld id="{4B6D7F01-99AD-8344-90DF-806A1B931063}" type="slidenum">
              <a:rPr lang="en-GB" smtClean="0"/>
              <a:t>‹#›</a:t>
            </a:fld>
            <a:endParaRPr lang="en-GB"/>
          </a:p>
        </p:txBody>
      </p:sp>
    </p:spTree>
    <p:extLst>
      <p:ext uri="{BB962C8B-B14F-4D97-AF65-F5344CB8AC3E}">
        <p14:creationId xmlns:p14="http://schemas.microsoft.com/office/powerpoint/2010/main" val="227886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A7C2-A3CD-C145-A2AE-E66B1F0A6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D256BF-E652-2943-B556-4C723E362A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29C087-3791-0F41-8D6E-5ECCD67E3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D53244-3C47-FD40-B336-6B43C70BF35A}"/>
              </a:ext>
            </a:extLst>
          </p:cNvPr>
          <p:cNvSpPr>
            <a:spLocks noGrp="1"/>
          </p:cNvSpPr>
          <p:nvPr>
            <p:ph type="dt" sz="half" idx="10"/>
          </p:nvPr>
        </p:nvSpPr>
        <p:spPr/>
        <p:txBody>
          <a:bodyPr/>
          <a:lstStyle/>
          <a:p>
            <a:fld id="{5346FE55-F1EE-A340-ADC5-73631964036B}" type="datetimeFigureOut">
              <a:rPr lang="en-GB" smtClean="0"/>
              <a:t>17/05/2018</a:t>
            </a:fld>
            <a:endParaRPr lang="en-GB"/>
          </a:p>
        </p:txBody>
      </p:sp>
      <p:sp>
        <p:nvSpPr>
          <p:cNvPr id="6" name="Footer Placeholder 5">
            <a:extLst>
              <a:ext uri="{FF2B5EF4-FFF2-40B4-BE49-F238E27FC236}">
                <a16:creationId xmlns:a16="http://schemas.microsoft.com/office/drawing/2014/main" id="{FFA25627-D5C2-6C4B-8C27-C72296846E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F8CCE6-4745-4A41-8C7A-5D8EBC341EE2}"/>
              </a:ext>
            </a:extLst>
          </p:cNvPr>
          <p:cNvSpPr>
            <a:spLocks noGrp="1"/>
          </p:cNvSpPr>
          <p:nvPr>
            <p:ph type="sldNum" sz="quarter" idx="12"/>
          </p:nvPr>
        </p:nvSpPr>
        <p:spPr/>
        <p:txBody>
          <a:bodyPr/>
          <a:lstStyle/>
          <a:p>
            <a:fld id="{4B6D7F01-99AD-8344-90DF-806A1B931063}" type="slidenum">
              <a:rPr lang="en-GB" smtClean="0"/>
              <a:t>‹#›</a:t>
            </a:fld>
            <a:endParaRPr lang="en-GB"/>
          </a:p>
        </p:txBody>
      </p:sp>
    </p:spTree>
    <p:extLst>
      <p:ext uri="{BB962C8B-B14F-4D97-AF65-F5344CB8AC3E}">
        <p14:creationId xmlns:p14="http://schemas.microsoft.com/office/powerpoint/2010/main" val="155002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F830B8-FEF4-C74E-A5FF-580AB9F99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CACC1A-89C6-EA48-8515-F55C70E260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730CDA-E874-5345-AE15-2FE95DD92A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6FE55-F1EE-A340-ADC5-73631964036B}" type="datetimeFigureOut">
              <a:rPr lang="en-GB" smtClean="0"/>
              <a:t>17/05/2018</a:t>
            </a:fld>
            <a:endParaRPr lang="en-GB"/>
          </a:p>
        </p:txBody>
      </p:sp>
      <p:sp>
        <p:nvSpPr>
          <p:cNvPr id="5" name="Footer Placeholder 4">
            <a:extLst>
              <a:ext uri="{FF2B5EF4-FFF2-40B4-BE49-F238E27FC236}">
                <a16:creationId xmlns:a16="http://schemas.microsoft.com/office/drawing/2014/main" id="{2C44653B-95F2-9443-B200-93A1C3C432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496CF9-BA15-8A4D-B9C7-098AC188A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D7F01-99AD-8344-90DF-806A1B931063}" type="slidenum">
              <a:rPr lang="en-GB" smtClean="0"/>
              <a:t>‹#›</a:t>
            </a:fld>
            <a:endParaRPr lang="en-GB"/>
          </a:p>
        </p:txBody>
      </p:sp>
    </p:spTree>
    <p:extLst>
      <p:ext uri="{BB962C8B-B14F-4D97-AF65-F5344CB8AC3E}">
        <p14:creationId xmlns:p14="http://schemas.microsoft.com/office/powerpoint/2010/main" val="4206362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guardian.com/society/2017/apr/19/british-teenagers-competitive-bullied-schools-anxiety" TargetMode="External"/><Relationship Id="rId2" Type="http://schemas.openxmlformats.org/officeDocument/2006/relationships/hyperlink" Target="http://www.netdoctor.co.uk/healthy-living/mental-health/news/a27632/british-teenagers-mental-wellbeing/" TargetMode="External"/><Relationship Id="rId1" Type="http://schemas.openxmlformats.org/officeDocument/2006/relationships/slideLayout" Target="../slideLayouts/slideLayout2.xml"/><Relationship Id="rId4" Type="http://schemas.openxmlformats.org/officeDocument/2006/relationships/hyperlink" Target="http://www.bbc.co.uk/news/education-3890659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542DF-F2C2-A947-9696-0128F421B471}"/>
              </a:ext>
            </a:extLst>
          </p:cNvPr>
          <p:cNvSpPr>
            <a:spLocks noGrp="1"/>
          </p:cNvSpPr>
          <p:nvPr>
            <p:ph type="ctrTitle"/>
          </p:nvPr>
        </p:nvSpPr>
        <p:spPr/>
        <p:txBody>
          <a:bodyPr/>
          <a:lstStyle/>
          <a:p>
            <a:r>
              <a:rPr lang="en-GB" dirty="0"/>
              <a:t>Unit 25: Research for product development </a:t>
            </a:r>
          </a:p>
        </p:txBody>
      </p:sp>
      <p:sp>
        <p:nvSpPr>
          <p:cNvPr id="5" name="Subtitle 4">
            <a:extLst>
              <a:ext uri="{FF2B5EF4-FFF2-40B4-BE49-F238E27FC236}">
                <a16:creationId xmlns:a16="http://schemas.microsoft.com/office/drawing/2014/main" id="{C0CE4B21-16DB-484B-8174-5C5E619F971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612925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DE5AC4-BC6F-BE48-9375-FB21AFE55ED5}"/>
              </a:ext>
            </a:extLst>
          </p:cNvPr>
          <p:cNvSpPr>
            <a:spLocks noGrp="1"/>
          </p:cNvSpPr>
          <p:nvPr>
            <p:ph type="ctrTitle"/>
          </p:nvPr>
        </p:nvSpPr>
        <p:spPr/>
        <p:txBody>
          <a:bodyPr/>
          <a:lstStyle/>
          <a:p>
            <a:r>
              <a:rPr lang="en-GB" dirty="0"/>
              <a:t>The mark scheme</a:t>
            </a:r>
          </a:p>
        </p:txBody>
      </p:sp>
      <p:sp>
        <p:nvSpPr>
          <p:cNvPr id="5" name="Subtitle 4">
            <a:extLst>
              <a:ext uri="{FF2B5EF4-FFF2-40B4-BE49-F238E27FC236}">
                <a16:creationId xmlns:a16="http://schemas.microsoft.com/office/drawing/2014/main" id="{48497266-BB7E-7B45-A569-71AAE8D7F99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2109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E3BB-20B6-0D4E-9D7C-AA2D260E0F0E}"/>
              </a:ext>
            </a:extLst>
          </p:cNvPr>
          <p:cNvSpPr>
            <a:spLocks noGrp="1"/>
          </p:cNvSpPr>
          <p:nvPr>
            <p:ph type="title"/>
          </p:nvPr>
        </p:nvSpPr>
        <p:spPr/>
        <p:txBody>
          <a:bodyPr/>
          <a:lstStyle/>
          <a:p>
            <a:endParaRPr lang="en-GB"/>
          </a:p>
        </p:txBody>
      </p:sp>
      <p:pic>
        <p:nvPicPr>
          <p:cNvPr id="13" name="Content Placeholder 12">
            <a:extLst>
              <a:ext uri="{FF2B5EF4-FFF2-40B4-BE49-F238E27FC236}">
                <a16:creationId xmlns:a16="http://schemas.microsoft.com/office/drawing/2014/main" id="{22A13B29-A5A6-2A4A-9EE4-430CE5EB5F02}"/>
              </a:ext>
            </a:extLst>
          </p:cNvPr>
          <p:cNvPicPr>
            <a:picLocks noGrp="1" noChangeAspect="1"/>
          </p:cNvPicPr>
          <p:nvPr>
            <p:ph idx="1"/>
          </p:nvPr>
        </p:nvPicPr>
        <p:blipFill>
          <a:blip r:embed="rId2"/>
          <a:stretch>
            <a:fillRect/>
          </a:stretch>
        </p:blipFill>
        <p:spPr>
          <a:xfrm>
            <a:off x="-1" y="174566"/>
            <a:ext cx="12184129" cy="2787295"/>
          </a:xfrm>
        </p:spPr>
      </p:pic>
      <p:pic>
        <p:nvPicPr>
          <p:cNvPr id="17" name="Picture 16">
            <a:extLst>
              <a:ext uri="{FF2B5EF4-FFF2-40B4-BE49-F238E27FC236}">
                <a16:creationId xmlns:a16="http://schemas.microsoft.com/office/drawing/2014/main" id="{403B5AD9-74DE-0548-A49D-3202422B4DA5}"/>
              </a:ext>
            </a:extLst>
          </p:cNvPr>
          <p:cNvPicPr>
            <a:picLocks noChangeAspect="1"/>
          </p:cNvPicPr>
          <p:nvPr/>
        </p:nvPicPr>
        <p:blipFill rotWithShape="1">
          <a:blip r:embed="rId3"/>
          <a:srcRect r="56067"/>
          <a:stretch/>
        </p:blipFill>
        <p:spPr>
          <a:xfrm>
            <a:off x="977348" y="2870257"/>
            <a:ext cx="4330148" cy="3987743"/>
          </a:xfrm>
          <a:prstGeom prst="rect">
            <a:avLst/>
          </a:prstGeom>
        </p:spPr>
      </p:pic>
    </p:spTree>
    <p:extLst>
      <p:ext uri="{BB962C8B-B14F-4D97-AF65-F5344CB8AC3E}">
        <p14:creationId xmlns:p14="http://schemas.microsoft.com/office/powerpoint/2010/main" val="1466171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D640-DAD5-E941-BC18-E4D0FBF81DC3}"/>
              </a:ext>
            </a:extLst>
          </p:cNvPr>
          <p:cNvSpPr>
            <a:spLocks noGrp="1"/>
          </p:cNvSpPr>
          <p:nvPr>
            <p:ph type="title"/>
          </p:nvPr>
        </p:nvSpPr>
        <p:spPr/>
        <p:txBody>
          <a:bodyPr/>
          <a:lstStyle/>
          <a:p>
            <a:r>
              <a:rPr lang="en-GB" dirty="0"/>
              <a:t>Above the line advertising</a:t>
            </a:r>
          </a:p>
        </p:txBody>
      </p:sp>
      <p:sp>
        <p:nvSpPr>
          <p:cNvPr id="3" name="Content Placeholder 2">
            <a:extLst>
              <a:ext uri="{FF2B5EF4-FFF2-40B4-BE49-F238E27FC236}">
                <a16:creationId xmlns:a16="http://schemas.microsoft.com/office/drawing/2014/main" id="{B55F32FE-3A5A-BD42-BA2F-6E3E9309A7CE}"/>
              </a:ext>
            </a:extLst>
          </p:cNvPr>
          <p:cNvSpPr>
            <a:spLocks noGrp="1"/>
          </p:cNvSpPr>
          <p:nvPr>
            <p:ph idx="1"/>
          </p:nvPr>
        </p:nvSpPr>
        <p:spPr/>
        <p:txBody>
          <a:bodyPr/>
          <a:lstStyle/>
          <a:p>
            <a:r>
              <a:rPr lang="en-GB" b="1" dirty="0"/>
              <a:t>above-the-line advertising</a:t>
            </a:r>
            <a:r>
              <a:rPr lang="en-GB" dirty="0"/>
              <a:t> – where the mass media is used to promote brands and reach out to the target consumers. These include conventional media such as TV, radio, print and internet advertising</a:t>
            </a:r>
          </a:p>
          <a:p>
            <a:endParaRPr lang="en-GB" dirty="0"/>
          </a:p>
          <a:p>
            <a:r>
              <a:rPr lang="en-GB" b="1" dirty="0"/>
              <a:t>traditional advertising</a:t>
            </a:r>
            <a:r>
              <a:rPr lang="en-GB" dirty="0"/>
              <a:t> –  methods used before the digital age, such as print media, magazines, TV adverts and film trailers</a:t>
            </a:r>
          </a:p>
          <a:p>
            <a:endParaRPr lang="en-GB" dirty="0"/>
          </a:p>
        </p:txBody>
      </p:sp>
    </p:spTree>
    <p:extLst>
      <p:ext uri="{BB962C8B-B14F-4D97-AF65-F5344CB8AC3E}">
        <p14:creationId xmlns:p14="http://schemas.microsoft.com/office/powerpoint/2010/main" val="386757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36435" y="3016155"/>
            <a:ext cx="3833711" cy="311000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787568" y="1509689"/>
            <a:ext cx="4348866" cy="32536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Just to be clear…</a:t>
            </a:r>
          </a:p>
        </p:txBody>
      </p:sp>
      <p:sp>
        <p:nvSpPr>
          <p:cNvPr id="3" name="Content Placeholder 2"/>
          <p:cNvSpPr>
            <a:spLocks noGrp="1"/>
          </p:cNvSpPr>
          <p:nvPr>
            <p:ph idx="1"/>
          </p:nvPr>
        </p:nvSpPr>
        <p:spPr>
          <a:xfrm>
            <a:off x="1981201" y="1600201"/>
            <a:ext cx="3999489" cy="4525963"/>
          </a:xfrm>
        </p:spPr>
        <p:txBody>
          <a:bodyPr/>
          <a:lstStyle/>
          <a:p>
            <a:pPr marL="0" indent="0">
              <a:buNone/>
            </a:pPr>
            <a:r>
              <a:rPr lang="en-US" dirty="0"/>
              <a:t>Advertising/marketing is:</a:t>
            </a:r>
          </a:p>
          <a:p>
            <a:pPr marL="0" indent="0">
              <a:buNone/>
            </a:pPr>
            <a:r>
              <a:rPr lang="en-US" dirty="0"/>
              <a:t>Promotional stuff like posters, adverts, trailers, billboards, interviews, web adverts etc.</a:t>
            </a:r>
          </a:p>
        </p:txBody>
      </p:sp>
      <p:sp>
        <p:nvSpPr>
          <p:cNvPr id="4" name="Content Placeholder 2"/>
          <p:cNvSpPr txBox="1">
            <a:spLocks/>
          </p:cNvSpPr>
          <p:nvPr/>
        </p:nvSpPr>
        <p:spPr>
          <a:xfrm>
            <a:off x="6279849" y="3152633"/>
            <a:ext cx="3999489" cy="31259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Distribution is:</a:t>
            </a:r>
          </a:p>
          <a:p>
            <a:pPr marL="0" indent="0">
              <a:buNone/>
            </a:pPr>
            <a:r>
              <a:rPr lang="en-US" dirty="0"/>
              <a:t>Cinemas, magazines, websites, DVDS, On demand, downloads, streaming etc.</a:t>
            </a:r>
          </a:p>
        </p:txBody>
      </p:sp>
    </p:spTree>
    <p:extLst>
      <p:ext uri="{BB962C8B-B14F-4D97-AF65-F5344CB8AC3E}">
        <p14:creationId xmlns:p14="http://schemas.microsoft.com/office/powerpoint/2010/main" val="976208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Traditional advertising methods</a:t>
            </a:r>
          </a:p>
        </p:txBody>
      </p:sp>
      <p:sp>
        <p:nvSpPr>
          <p:cNvPr id="3" name="Content Placeholder 2"/>
          <p:cNvSpPr>
            <a:spLocks noGrp="1"/>
          </p:cNvSpPr>
          <p:nvPr>
            <p:ph idx="1"/>
          </p:nvPr>
        </p:nvSpPr>
        <p:spPr>
          <a:xfrm>
            <a:off x="1981200" y="1600200"/>
            <a:ext cx="8229600" cy="5077047"/>
          </a:xfrm>
        </p:spPr>
        <p:txBody>
          <a:bodyPr>
            <a:normAutofit fontScale="85000" lnSpcReduction="20000"/>
          </a:bodyPr>
          <a:lstStyle/>
          <a:p>
            <a:r>
              <a:rPr lang="en-GB" dirty="0"/>
              <a:t>print media – newspapers, magazines, billboards, flyers, brochures and leaflets</a:t>
            </a:r>
          </a:p>
          <a:p>
            <a:endParaRPr lang="en-GB" dirty="0"/>
          </a:p>
          <a:p>
            <a:pPr marL="0" indent="0">
              <a:buNone/>
            </a:pPr>
            <a:r>
              <a:rPr lang="en-GB" dirty="0"/>
              <a:t>Print media advertising is one of the oldest methods. The film industry still use high production values, due to film posters and other print based marketing materials.</a:t>
            </a:r>
          </a:p>
          <a:p>
            <a:pPr marL="0" indent="0">
              <a:buNone/>
            </a:pPr>
            <a:r>
              <a:rPr lang="en-GB" dirty="0"/>
              <a:t>There has been a decline in revenue for newspapers and magazine advertising, due to changes in technology, but it is still one of the most powerful </a:t>
            </a:r>
            <a:r>
              <a:rPr lang="en-GB" b="1" dirty="0"/>
              <a:t>above-the-line</a:t>
            </a:r>
            <a:r>
              <a:rPr lang="en-GB" dirty="0"/>
              <a:t> methods to reach a mass audience.</a:t>
            </a:r>
          </a:p>
          <a:p>
            <a:pPr marL="0" indent="0">
              <a:buNone/>
            </a:pPr>
            <a:endParaRPr lang="en-GB" dirty="0"/>
          </a:p>
          <a:p>
            <a:pPr marL="0" indent="0">
              <a:buNone/>
            </a:pPr>
            <a:r>
              <a:rPr lang="en-GB" b="1" dirty="0"/>
              <a:t>above-the-line advertising</a:t>
            </a:r>
            <a:r>
              <a:rPr lang="en-GB" dirty="0"/>
              <a:t> – where the mass media is used to promote brands and reach out to the target consumers. These include conventional media such as TV, radio, print and internet advertising</a:t>
            </a:r>
          </a:p>
        </p:txBody>
      </p:sp>
    </p:spTree>
    <p:extLst>
      <p:ext uri="{BB962C8B-B14F-4D97-AF65-F5344CB8AC3E}">
        <p14:creationId xmlns:p14="http://schemas.microsoft.com/office/powerpoint/2010/main" val="356784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radio – local advertising on commercial channels, use of idents and jingles, sponsorship of a station or show</a:t>
            </a:r>
          </a:p>
          <a:p>
            <a:endParaRPr lang="en-GB" dirty="0"/>
          </a:p>
          <a:p>
            <a:pPr marL="0" indent="0">
              <a:buNone/>
            </a:pPr>
            <a:r>
              <a:rPr lang="en-GB" dirty="0"/>
              <a:t>In the UK, local radio advertising is still seen as an effective way of reaching an audience. In 2015, Bauer Media Group (Heat, Kiss and </a:t>
            </a:r>
            <a:r>
              <a:rPr lang="en-GB" dirty="0" err="1"/>
              <a:t>Kerrang</a:t>
            </a:r>
            <a:r>
              <a:rPr lang="en-GB" dirty="0"/>
              <a:t>! radio stations) stated that over 9 million people listen to one of their radio stations.</a:t>
            </a:r>
          </a:p>
        </p:txBody>
      </p:sp>
    </p:spTree>
    <p:extLst>
      <p:ext uri="{BB962C8B-B14F-4D97-AF65-F5344CB8AC3E}">
        <p14:creationId xmlns:p14="http://schemas.microsoft.com/office/powerpoint/2010/main" val="1241878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television – commercial breaks, sponsorship of a primetime, flagship programme, use of product placement/star endorsement</a:t>
            </a:r>
          </a:p>
        </p:txBody>
      </p:sp>
      <p:pic>
        <p:nvPicPr>
          <p:cNvPr id="4" name="Picture 3"/>
          <p:cNvPicPr>
            <a:picLocks noChangeAspect="1"/>
          </p:cNvPicPr>
          <p:nvPr/>
        </p:nvPicPr>
        <p:blipFill>
          <a:blip r:embed="rId2"/>
          <a:stretch>
            <a:fillRect/>
          </a:stretch>
        </p:blipFill>
        <p:spPr>
          <a:xfrm>
            <a:off x="6513404" y="3466214"/>
            <a:ext cx="4015211" cy="1956391"/>
          </a:xfrm>
          <a:prstGeom prst="rect">
            <a:avLst/>
          </a:prstGeom>
        </p:spPr>
      </p:pic>
      <p:pic>
        <p:nvPicPr>
          <p:cNvPr id="5" name="Picture 4"/>
          <p:cNvPicPr>
            <a:picLocks noChangeAspect="1"/>
          </p:cNvPicPr>
          <p:nvPr/>
        </p:nvPicPr>
        <p:blipFill>
          <a:blip r:embed="rId3"/>
          <a:stretch>
            <a:fillRect/>
          </a:stretch>
        </p:blipFill>
        <p:spPr>
          <a:xfrm>
            <a:off x="2186395" y="3274532"/>
            <a:ext cx="4547558" cy="3638046"/>
          </a:xfrm>
          <a:prstGeom prst="rect">
            <a:avLst/>
          </a:prstGeom>
        </p:spPr>
      </p:pic>
    </p:spTree>
    <p:extLst>
      <p:ext uri="{BB962C8B-B14F-4D97-AF65-F5344CB8AC3E}">
        <p14:creationId xmlns:p14="http://schemas.microsoft.com/office/powerpoint/2010/main" val="1562057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dirty="0"/>
              <a:t>In the UK, television advertising began in 1954 and due to the rise of cable and satellite </a:t>
            </a:r>
            <a:r>
              <a:rPr lang="en-GB" b="1" dirty="0"/>
              <a:t>narrowcast channels</a:t>
            </a:r>
            <a:r>
              <a:rPr lang="en-GB" dirty="0"/>
              <a:t> TV advertising became expensive and sophisticated, allowing them to aim products directly at a specific audience and catch their attention.</a:t>
            </a:r>
          </a:p>
          <a:p>
            <a:pPr marL="0" indent="0">
              <a:buNone/>
            </a:pPr>
            <a:endParaRPr lang="en-GB" b="1" dirty="0"/>
          </a:p>
          <a:p>
            <a:pPr marL="0" indent="0">
              <a:buNone/>
            </a:pPr>
            <a:r>
              <a:rPr lang="en-GB" b="1" dirty="0"/>
              <a:t>narrowcast channels</a:t>
            </a:r>
            <a:r>
              <a:rPr lang="en-GB" dirty="0"/>
              <a:t> – television channels that distribute specialist interest content (Dave, Living, Lifetime etc.)</a:t>
            </a:r>
            <a:endParaRPr lang="en-GB" b="1" dirty="0"/>
          </a:p>
        </p:txBody>
      </p:sp>
    </p:spTree>
    <p:extLst>
      <p:ext uri="{BB962C8B-B14F-4D97-AF65-F5344CB8AC3E}">
        <p14:creationId xmlns:p14="http://schemas.microsoft.com/office/powerpoint/2010/main" val="472665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How has technology changed advertising of a media product?</a:t>
            </a:r>
          </a:p>
        </p:txBody>
      </p:sp>
      <p:sp>
        <p:nvSpPr>
          <p:cNvPr id="5" name="Subtitle 4"/>
          <p:cNvSpPr>
            <a:spLocks noGrp="1"/>
          </p:cNvSpPr>
          <p:nvPr>
            <p:ph type="subTitle" idx="1"/>
          </p:nvPr>
        </p:nvSpPr>
        <p:spPr/>
        <p:txBody>
          <a:bodyPr/>
          <a:lstStyle/>
          <a:p>
            <a:r>
              <a:rPr lang="en-GB" dirty="0"/>
              <a:t>What do these infographics tell us?</a:t>
            </a:r>
          </a:p>
        </p:txBody>
      </p:sp>
    </p:spTree>
    <p:extLst>
      <p:ext uri="{BB962C8B-B14F-4D97-AF65-F5344CB8AC3E}">
        <p14:creationId xmlns:p14="http://schemas.microsoft.com/office/powerpoint/2010/main" val="3507237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480930" y="350874"/>
            <a:ext cx="7230140" cy="6507126"/>
          </a:xfrm>
          <a:prstGeom prst="rect">
            <a:avLst/>
          </a:prstGeom>
        </p:spPr>
      </p:pic>
    </p:spTree>
    <p:extLst>
      <p:ext uri="{BB962C8B-B14F-4D97-AF65-F5344CB8AC3E}">
        <p14:creationId xmlns:p14="http://schemas.microsoft.com/office/powerpoint/2010/main" val="3708712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1AE3-5DA2-9C4E-BC15-D53BB9C423B0}"/>
              </a:ext>
            </a:extLst>
          </p:cNvPr>
          <p:cNvSpPr>
            <a:spLocks noGrp="1"/>
          </p:cNvSpPr>
          <p:nvPr>
            <p:ph type="title"/>
          </p:nvPr>
        </p:nvSpPr>
        <p:spPr/>
        <p:txBody>
          <a:bodyPr/>
          <a:lstStyle/>
          <a:p>
            <a:r>
              <a:rPr lang="en-GB" dirty="0"/>
              <a:t>Other important elements of pre-production and production</a:t>
            </a:r>
          </a:p>
        </p:txBody>
      </p:sp>
      <p:sp>
        <p:nvSpPr>
          <p:cNvPr id="3" name="Content Placeholder 2">
            <a:extLst>
              <a:ext uri="{FF2B5EF4-FFF2-40B4-BE49-F238E27FC236}">
                <a16:creationId xmlns:a16="http://schemas.microsoft.com/office/drawing/2014/main" id="{290F7BCC-FE2E-0B43-860B-BEC23568D493}"/>
              </a:ext>
            </a:extLst>
          </p:cNvPr>
          <p:cNvSpPr>
            <a:spLocks noGrp="1"/>
          </p:cNvSpPr>
          <p:nvPr>
            <p:ph idx="1"/>
          </p:nvPr>
        </p:nvSpPr>
        <p:spPr>
          <a:xfrm>
            <a:off x="838200" y="1825625"/>
            <a:ext cx="10515600" cy="4833592"/>
          </a:xfrm>
        </p:spPr>
        <p:txBody>
          <a:bodyPr>
            <a:normAutofit lnSpcReduction="10000"/>
          </a:bodyPr>
          <a:lstStyle/>
          <a:p>
            <a:r>
              <a:rPr lang="en-GB" dirty="0"/>
              <a:t>Storing information: </a:t>
            </a:r>
          </a:p>
          <a:p>
            <a:pPr lvl="1"/>
            <a:r>
              <a:rPr lang="en-GB" dirty="0"/>
              <a:t>shared files might be needed for others to see and edit (e.g. excel spreadsheets for budgets, word documents for contact details, production schedules etc)</a:t>
            </a:r>
          </a:p>
          <a:p>
            <a:pPr lvl="1"/>
            <a:r>
              <a:rPr lang="en-GB" dirty="0"/>
              <a:t>This must be data protected (Data Protection Act), so password protected software is needed, such as password protected area on the company’s website, </a:t>
            </a:r>
            <a:r>
              <a:rPr lang="en-GB" dirty="0" err="1"/>
              <a:t>googledocs</a:t>
            </a:r>
            <a:r>
              <a:rPr lang="en-GB" dirty="0"/>
              <a:t>, Dropbox etc.</a:t>
            </a:r>
          </a:p>
          <a:p>
            <a:pPr lvl="1"/>
            <a:endParaRPr lang="en-GB" dirty="0"/>
          </a:p>
          <a:p>
            <a:r>
              <a:rPr lang="en-GB" dirty="0"/>
              <a:t>Referencing information:</a:t>
            </a:r>
          </a:p>
          <a:p>
            <a:pPr lvl="1"/>
            <a:r>
              <a:rPr lang="en-GB" dirty="0"/>
              <a:t>You don’t want to be sued for plagiarism, so may need to source your information</a:t>
            </a:r>
          </a:p>
          <a:p>
            <a:pPr lvl="1"/>
            <a:r>
              <a:rPr lang="en-GB" dirty="0" err="1"/>
              <a:t>Worldcat.org</a:t>
            </a:r>
            <a:r>
              <a:rPr lang="en-GB" dirty="0"/>
              <a:t> (library content service), </a:t>
            </a:r>
            <a:r>
              <a:rPr lang="en-GB" dirty="0" err="1"/>
              <a:t>refme</a:t>
            </a:r>
            <a:r>
              <a:rPr lang="en-GB" dirty="0"/>
              <a:t> (scan book bar codes and puts it in references for you) National Archives (historical archives)</a:t>
            </a:r>
          </a:p>
        </p:txBody>
      </p:sp>
    </p:spTree>
    <p:extLst>
      <p:ext uri="{BB962C8B-B14F-4D97-AF65-F5344CB8AC3E}">
        <p14:creationId xmlns:p14="http://schemas.microsoft.com/office/powerpoint/2010/main" val="664101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743201" y="0"/>
            <a:ext cx="6684105" cy="6858000"/>
          </a:xfrm>
          <a:prstGeom prst="rect">
            <a:avLst/>
          </a:prstGeom>
        </p:spPr>
      </p:pic>
    </p:spTree>
    <p:extLst>
      <p:ext uri="{BB962C8B-B14F-4D97-AF65-F5344CB8AC3E}">
        <p14:creationId xmlns:p14="http://schemas.microsoft.com/office/powerpoint/2010/main" val="1462979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524000" y="431800"/>
            <a:ext cx="9144000" cy="5981946"/>
          </a:xfrm>
          <a:prstGeom prst="rect">
            <a:avLst/>
          </a:prstGeom>
        </p:spPr>
      </p:pic>
    </p:spTree>
    <p:extLst>
      <p:ext uri="{BB962C8B-B14F-4D97-AF65-F5344CB8AC3E}">
        <p14:creationId xmlns:p14="http://schemas.microsoft.com/office/powerpoint/2010/main" val="2403755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Digital advertising methods</a:t>
            </a:r>
          </a:p>
        </p:txBody>
      </p:sp>
      <p:sp>
        <p:nvSpPr>
          <p:cNvPr id="3" name="Content Placeholder 2"/>
          <p:cNvSpPr>
            <a:spLocks noGrp="1"/>
          </p:cNvSpPr>
          <p:nvPr>
            <p:ph idx="1"/>
          </p:nvPr>
        </p:nvSpPr>
        <p:spPr/>
        <p:txBody>
          <a:bodyPr>
            <a:normAutofit/>
          </a:bodyPr>
          <a:lstStyle/>
          <a:p>
            <a:r>
              <a:rPr lang="en-GB" dirty="0"/>
              <a:t>broadband technology allowed new media and </a:t>
            </a:r>
            <a:r>
              <a:rPr lang="en-GB" b="1" dirty="0"/>
              <a:t>web 2.0 technologies</a:t>
            </a:r>
            <a:r>
              <a:rPr lang="en-GB" dirty="0"/>
              <a:t> to advertise products to audiences</a:t>
            </a:r>
          </a:p>
          <a:p>
            <a:endParaRPr lang="en-GB" dirty="0"/>
          </a:p>
          <a:p>
            <a:r>
              <a:rPr lang="en-GB" dirty="0"/>
              <a:t>this digital media has allowed for new and innovative ways to market media products, such as film and music in particular</a:t>
            </a:r>
          </a:p>
          <a:p>
            <a:endParaRPr lang="en-GB" dirty="0"/>
          </a:p>
          <a:p>
            <a:pPr marL="0" indent="0">
              <a:buNone/>
            </a:pPr>
            <a:r>
              <a:rPr lang="en-GB" b="1" dirty="0"/>
              <a:t>web 2.0 technologies</a:t>
            </a:r>
            <a:r>
              <a:rPr lang="en-GB" dirty="0"/>
              <a:t> – the second phase of the internet where web pages and technologies are interactive and collaborative</a:t>
            </a:r>
          </a:p>
        </p:txBody>
      </p:sp>
    </p:spTree>
    <p:extLst>
      <p:ext uri="{BB962C8B-B14F-4D97-AF65-F5344CB8AC3E}">
        <p14:creationId xmlns:p14="http://schemas.microsoft.com/office/powerpoint/2010/main" val="1744636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a:t>
            </a:r>
          </a:p>
        </p:txBody>
      </p:sp>
      <p:sp>
        <p:nvSpPr>
          <p:cNvPr id="3" name="Content Placeholder 2"/>
          <p:cNvSpPr>
            <a:spLocks noGrp="1"/>
          </p:cNvSpPr>
          <p:nvPr>
            <p:ph idx="1"/>
          </p:nvPr>
        </p:nvSpPr>
        <p:spPr/>
        <p:txBody>
          <a:bodyPr/>
          <a:lstStyle/>
          <a:p>
            <a:r>
              <a:rPr lang="en-GB" dirty="0"/>
              <a:t>pop-up adverts</a:t>
            </a:r>
          </a:p>
          <a:p>
            <a:r>
              <a:rPr lang="en-GB" dirty="0"/>
              <a:t>web banners</a:t>
            </a:r>
          </a:p>
          <a:p>
            <a:r>
              <a:rPr lang="en-GB" dirty="0"/>
              <a:t>official social media</a:t>
            </a:r>
          </a:p>
          <a:p>
            <a:r>
              <a:rPr lang="en-GB" dirty="0"/>
              <a:t>viral memes</a:t>
            </a:r>
          </a:p>
          <a:p>
            <a:r>
              <a:rPr lang="en-GB" dirty="0"/>
              <a:t>video on demand (</a:t>
            </a:r>
            <a:r>
              <a:rPr lang="en-GB" dirty="0" err="1"/>
              <a:t>VoD</a:t>
            </a:r>
            <a:r>
              <a:rPr lang="en-GB" dirty="0"/>
              <a:t>) material</a:t>
            </a:r>
          </a:p>
        </p:txBody>
      </p:sp>
    </p:spTree>
    <p:extLst>
      <p:ext uri="{BB962C8B-B14F-4D97-AF65-F5344CB8AC3E}">
        <p14:creationId xmlns:p14="http://schemas.microsoft.com/office/powerpoint/2010/main" val="1743632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7A1B-57AF-C440-B747-038F302B374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44A8AA-BCC6-DB41-9EB3-3815BE745D8D}"/>
              </a:ext>
            </a:extLst>
          </p:cNvPr>
          <p:cNvSpPr>
            <a:spLocks noGrp="1"/>
          </p:cNvSpPr>
          <p:nvPr>
            <p:ph idx="1"/>
          </p:nvPr>
        </p:nvSpPr>
        <p:spPr/>
        <p:txBody>
          <a:bodyPr/>
          <a:lstStyle/>
          <a:p>
            <a:pPr marL="0" indent="0">
              <a:buNone/>
            </a:pPr>
            <a:r>
              <a:rPr lang="en-GB" b="1" dirty="0"/>
              <a:t>Research some above-the-line advertising methods used in the advertising of television programmes.</a:t>
            </a:r>
          </a:p>
          <a:p>
            <a:pPr marL="0" indent="0">
              <a:buNone/>
            </a:pPr>
            <a:endParaRPr lang="en-GB" b="1" dirty="0"/>
          </a:p>
          <a:p>
            <a:pPr marL="0" indent="0">
              <a:buNone/>
            </a:pPr>
            <a:r>
              <a:rPr lang="en-GB" b="1" dirty="0"/>
              <a:t>How might you use above-the-line advertising methods for your magazine TV programme? </a:t>
            </a:r>
          </a:p>
          <a:p>
            <a:endParaRPr lang="en-GB" dirty="0"/>
          </a:p>
        </p:txBody>
      </p:sp>
    </p:spTree>
    <p:extLst>
      <p:ext uri="{BB962C8B-B14F-4D97-AF65-F5344CB8AC3E}">
        <p14:creationId xmlns:p14="http://schemas.microsoft.com/office/powerpoint/2010/main" val="978901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3E35-BE49-BF40-ACAA-81C101D808ED}"/>
              </a:ext>
            </a:extLst>
          </p:cNvPr>
          <p:cNvSpPr>
            <a:spLocks noGrp="1"/>
          </p:cNvSpPr>
          <p:nvPr>
            <p:ph type="title"/>
          </p:nvPr>
        </p:nvSpPr>
        <p:spPr/>
        <p:txBody>
          <a:bodyPr/>
          <a:lstStyle/>
          <a:p>
            <a:r>
              <a:rPr lang="en-GB" dirty="0"/>
              <a:t>Below the line advertising</a:t>
            </a:r>
          </a:p>
        </p:txBody>
      </p:sp>
      <p:sp>
        <p:nvSpPr>
          <p:cNvPr id="3" name="Content Placeholder 2">
            <a:extLst>
              <a:ext uri="{FF2B5EF4-FFF2-40B4-BE49-F238E27FC236}">
                <a16:creationId xmlns:a16="http://schemas.microsoft.com/office/drawing/2014/main" id="{575EA66F-70D9-2D4E-8D25-53806030FABF}"/>
              </a:ext>
            </a:extLst>
          </p:cNvPr>
          <p:cNvSpPr>
            <a:spLocks noGrp="1"/>
          </p:cNvSpPr>
          <p:nvPr>
            <p:ph idx="1"/>
          </p:nvPr>
        </p:nvSpPr>
        <p:spPr/>
        <p:txBody>
          <a:bodyPr/>
          <a:lstStyle/>
          <a:p>
            <a:r>
              <a:rPr lang="en-GB" b="1" dirty="0"/>
              <a:t>below-the-line advertising</a:t>
            </a:r>
            <a:r>
              <a:rPr lang="en-GB" dirty="0"/>
              <a:t> – a more one-to-one form of advertising</a:t>
            </a:r>
          </a:p>
          <a:p>
            <a:endParaRPr lang="en-GB" dirty="0"/>
          </a:p>
        </p:txBody>
      </p:sp>
    </p:spTree>
    <p:extLst>
      <p:ext uri="{BB962C8B-B14F-4D97-AF65-F5344CB8AC3E}">
        <p14:creationId xmlns:p14="http://schemas.microsoft.com/office/powerpoint/2010/main" val="3746079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are the benefits of digital advertising?</a:t>
            </a:r>
          </a:p>
        </p:txBody>
      </p:sp>
      <p:sp>
        <p:nvSpPr>
          <p:cNvPr id="3" name="Content Placeholder 2"/>
          <p:cNvSpPr>
            <a:spLocks noGrp="1"/>
          </p:cNvSpPr>
          <p:nvPr>
            <p:ph idx="1"/>
          </p:nvPr>
        </p:nvSpPr>
        <p:spPr>
          <a:xfrm>
            <a:off x="655983" y="1600201"/>
            <a:ext cx="6532217" cy="5078895"/>
          </a:xfrm>
        </p:spPr>
        <p:txBody>
          <a:bodyPr>
            <a:normAutofit fontScale="92500" lnSpcReduction="10000"/>
          </a:bodyPr>
          <a:lstStyle/>
          <a:p>
            <a:r>
              <a:rPr lang="en-GB" dirty="0"/>
              <a:t>personalised functions of social media, blogs and e-mailshots can be used to engage individuals by </a:t>
            </a:r>
            <a:r>
              <a:rPr lang="en-GB" b="1" dirty="0"/>
              <a:t>below-the-line advertising</a:t>
            </a:r>
            <a:r>
              <a:rPr lang="en-GB" dirty="0"/>
              <a:t> methods</a:t>
            </a:r>
          </a:p>
          <a:p>
            <a:endParaRPr lang="en-GB" dirty="0"/>
          </a:p>
          <a:p>
            <a:pPr marL="0" indent="0">
              <a:buNone/>
            </a:pPr>
            <a:r>
              <a:rPr lang="en-GB" b="1" dirty="0"/>
              <a:t>below-the-line advertising</a:t>
            </a:r>
            <a:r>
              <a:rPr lang="en-GB" dirty="0"/>
              <a:t> – a more one-to-one form of advertising</a:t>
            </a:r>
          </a:p>
          <a:p>
            <a:pPr marL="0" indent="0">
              <a:buNone/>
            </a:pPr>
            <a:endParaRPr lang="en-GB" dirty="0"/>
          </a:p>
          <a:p>
            <a:pPr marL="0" indent="0">
              <a:buNone/>
            </a:pPr>
            <a:r>
              <a:rPr lang="en-GB" b="1" dirty="0"/>
              <a:t>Research some below-the-line advertising methods used in the advertising of television programmes.</a:t>
            </a:r>
          </a:p>
          <a:p>
            <a:pPr marL="0" indent="0">
              <a:buNone/>
            </a:pPr>
            <a:r>
              <a:rPr lang="en-GB" b="1" dirty="0"/>
              <a:t>How might you use below-the-line advertising methods for your magazine TV programme? </a:t>
            </a:r>
          </a:p>
        </p:txBody>
      </p:sp>
      <p:pic>
        <p:nvPicPr>
          <p:cNvPr id="4" name="Picture 3"/>
          <p:cNvPicPr>
            <a:picLocks noChangeAspect="1"/>
          </p:cNvPicPr>
          <p:nvPr/>
        </p:nvPicPr>
        <p:blipFill>
          <a:blip r:embed="rId2"/>
          <a:stretch>
            <a:fillRect/>
          </a:stretch>
        </p:blipFill>
        <p:spPr>
          <a:xfrm>
            <a:off x="7188200" y="2085181"/>
            <a:ext cx="3302000" cy="3556000"/>
          </a:xfrm>
          <a:prstGeom prst="rect">
            <a:avLst/>
          </a:prstGeom>
        </p:spPr>
      </p:pic>
    </p:spTree>
    <p:extLst>
      <p:ext uri="{BB962C8B-B14F-4D97-AF65-F5344CB8AC3E}">
        <p14:creationId xmlns:p14="http://schemas.microsoft.com/office/powerpoint/2010/main" val="70107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4C0E5-5B09-0944-8F76-B5517D7D9E7C}"/>
              </a:ext>
            </a:extLst>
          </p:cNvPr>
          <p:cNvSpPr>
            <a:spLocks noGrp="1"/>
          </p:cNvSpPr>
          <p:nvPr>
            <p:ph type="ctrTitle"/>
          </p:nvPr>
        </p:nvSpPr>
        <p:spPr/>
        <p:txBody>
          <a:bodyPr/>
          <a:lstStyle/>
          <a:p>
            <a:r>
              <a:rPr lang="en-GB" dirty="0"/>
              <a:t>Marketing materials to the target audience</a:t>
            </a:r>
          </a:p>
        </p:txBody>
      </p:sp>
      <p:sp>
        <p:nvSpPr>
          <p:cNvPr id="4" name="Subtitle 3">
            <a:extLst>
              <a:ext uri="{FF2B5EF4-FFF2-40B4-BE49-F238E27FC236}">
                <a16:creationId xmlns:a16="http://schemas.microsoft.com/office/drawing/2014/main" id="{42C36225-20A1-F047-81EE-177B596D6F8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854577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reminder</a:t>
            </a:r>
            <a:r>
              <a:rPr lang="is-IS" dirty="0"/>
              <a:t>…</a:t>
            </a:r>
            <a:endParaRPr lang="en-GB" dirty="0"/>
          </a:p>
        </p:txBody>
      </p:sp>
      <p:sp>
        <p:nvSpPr>
          <p:cNvPr id="3" name="Content Placeholder 2"/>
          <p:cNvSpPr>
            <a:spLocks noGrp="1"/>
          </p:cNvSpPr>
          <p:nvPr>
            <p:ph idx="1"/>
          </p:nvPr>
        </p:nvSpPr>
        <p:spPr/>
        <p:txBody>
          <a:bodyPr/>
          <a:lstStyle/>
          <a:p>
            <a:r>
              <a:rPr lang="en-GB" b="1" dirty="0"/>
              <a:t>synergy</a:t>
            </a:r>
            <a:r>
              <a:rPr lang="en-GB" dirty="0"/>
              <a:t> – when companies promote their product through other products which maximised and magnifies exposure to the product (very similar to joint ventures, but more linked to companies within the same company/conglomerate)</a:t>
            </a:r>
          </a:p>
          <a:p>
            <a:endParaRPr lang="en-GB" dirty="0"/>
          </a:p>
        </p:txBody>
      </p:sp>
    </p:spTree>
    <p:extLst>
      <p:ext uri="{BB962C8B-B14F-4D97-AF65-F5344CB8AC3E}">
        <p14:creationId xmlns:p14="http://schemas.microsoft.com/office/powerpoint/2010/main" val="294646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Media companies use synergy</a:t>
            </a:r>
          </a:p>
        </p:txBody>
      </p:sp>
      <p:sp>
        <p:nvSpPr>
          <p:cNvPr id="3" name="Content Placeholder 2"/>
          <p:cNvSpPr>
            <a:spLocks noGrp="1"/>
          </p:cNvSpPr>
          <p:nvPr>
            <p:ph idx="1"/>
          </p:nvPr>
        </p:nvSpPr>
        <p:spPr/>
        <p:txBody>
          <a:bodyPr/>
          <a:lstStyle/>
          <a:p>
            <a:r>
              <a:rPr lang="en-GB" dirty="0"/>
              <a:t>Synergy can help bring traditional  and digital methods of advertising together to create an advertising campaign</a:t>
            </a:r>
          </a:p>
          <a:p>
            <a:endParaRPr lang="en-GB" dirty="0"/>
          </a:p>
          <a:p>
            <a:r>
              <a:rPr lang="en-GB" dirty="0"/>
              <a:t>every media sector use a variety of traditional and digital methods to promote their product</a:t>
            </a:r>
          </a:p>
        </p:txBody>
      </p:sp>
    </p:spTree>
    <p:extLst>
      <p:ext uri="{BB962C8B-B14F-4D97-AF65-F5344CB8AC3E}">
        <p14:creationId xmlns:p14="http://schemas.microsoft.com/office/powerpoint/2010/main" val="394136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706C-CDFA-7E45-90E1-EC49C308BC93}"/>
              </a:ext>
            </a:extLst>
          </p:cNvPr>
          <p:cNvSpPr>
            <a:spLocks noGrp="1"/>
          </p:cNvSpPr>
          <p:nvPr>
            <p:ph type="title"/>
          </p:nvPr>
        </p:nvSpPr>
        <p:spPr>
          <a:xfrm>
            <a:off x="838200" y="365126"/>
            <a:ext cx="10515600" cy="679904"/>
          </a:xfrm>
        </p:spPr>
        <p:txBody>
          <a:bodyPr>
            <a:normAutofit fontScale="90000"/>
          </a:bodyPr>
          <a:lstStyle/>
          <a:p>
            <a:r>
              <a:rPr lang="en-GB" dirty="0"/>
              <a:t>What is well-being?</a:t>
            </a:r>
          </a:p>
        </p:txBody>
      </p:sp>
      <p:sp>
        <p:nvSpPr>
          <p:cNvPr id="3" name="Content Placeholder 2">
            <a:extLst>
              <a:ext uri="{FF2B5EF4-FFF2-40B4-BE49-F238E27FC236}">
                <a16:creationId xmlns:a16="http://schemas.microsoft.com/office/drawing/2014/main" id="{A3737100-E493-584F-92B3-421893718D24}"/>
              </a:ext>
            </a:extLst>
          </p:cNvPr>
          <p:cNvSpPr>
            <a:spLocks noGrp="1"/>
          </p:cNvSpPr>
          <p:nvPr>
            <p:ph idx="1"/>
          </p:nvPr>
        </p:nvSpPr>
        <p:spPr>
          <a:xfrm>
            <a:off x="838200" y="1045030"/>
            <a:ext cx="10515600" cy="5434147"/>
          </a:xfrm>
        </p:spPr>
        <p:txBody>
          <a:bodyPr>
            <a:normAutofit fontScale="85000" lnSpcReduction="20000"/>
          </a:bodyPr>
          <a:lstStyle/>
          <a:p>
            <a:r>
              <a:rPr lang="en-GB" dirty="0"/>
              <a:t>the state of being comfortable, healthy, or happy.</a:t>
            </a:r>
          </a:p>
          <a:p>
            <a:endParaRPr lang="en-GB" dirty="0"/>
          </a:p>
          <a:p>
            <a:pPr marL="0" indent="0">
              <a:buNone/>
            </a:pPr>
            <a:r>
              <a:rPr lang="en-GB" dirty="0"/>
              <a:t>‘The deteriorating state of mental health among young Britons has been well documented in recent years, with the latest figures showing that over half of mental health problems (excluding dementia) start by the age of 14 and 75% by 18.</a:t>
            </a:r>
          </a:p>
          <a:p>
            <a:pPr marL="0" indent="0">
              <a:buNone/>
            </a:pPr>
            <a:endParaRPr lang="en-GB" dirty="0"/>
          </a:p>
          <a:p>
            <a:pPr marL="0" indent="0">
              <a:buNone/>
            </a:pPr>
            <a:r>
              <a:rPr lang="en-GB" dirty="0"/>
              <a:t>Now, an international study has found the UK's 'Generation Z' (classed as those aged 15 to 21) to be among the unhappiest in the world.’</a:t>
            </a:r>
          </a:p>
          <a:p>
            <a:pPr marL="0" indent="0">
              <a:buNone/>
            </a:pPr>
            <a:endParaRPr lang="en-GB" dirty="0"/>
          </a:p>
          <a:p>
            <a:pPr marL="0" indent="0">
              <a:buNone/>
            </a:pPr>
            <a:r>
              <a:rPr lang="en-GB" dirty="0"/>
              <a:t>Source: </a:t>
            </a:r>
            <a:r>
              <a:rPr lang="en-GB" dirty="0">
                <a:hlinkClick r:id="rId2"/>
              </a:rPr>
              <a:t>http://www.netdoctor.co.uk/healthy-living/mental-health/news/a27632/british-teenagers-mental-wellbeing/</a:t>
            </a:r>
            <a:r>
              <a:rPr lang="en-GB" dirty="0"/>
              <a:t> </a:t>
            </a:r>
          </a:p>
          <a:p>
            <a:pPr marL="0" indent="0">
              <a:buNone/>
            </a:pPr>
            <a:endParaRPr lang="en-GB" dirty="0"/>
          </a:p>
          <a:p>
            <a:pPr marL="0" indent="0">
              <a:buNone/>
            </a:pPr>
            <a:r>
              <a:rPr lang="en-GB" dirty="0"/>
              <a:t>Other secondary sources: </a:t>
            </a:r>
            <a:r>
              <a:rPr lang="en-GB" dirty="0">
                <a:hlinkClick r:id="rId3"/>
              </a:rPr>
              <a:t>https://www.theguardian.com/society/2017/apr/19/british-teenagers-competitive-bullied-schools-anxiety</a:t>
            </a:r>
            <a:r>
              <a:rPr lang="en-GB" dirty="0"/>
              <a:t> </a:t>
            </a:r>
          </a:p>
          <a:p>
            <a:pPr marL="0" indent="0">
              <a:buNone/>
            </a:pPr>
            <a:r>
              <a:rPr lang="en-GB" dirty="0">
                <a:hlinkClick r:id="rId4"/>
              </a:rPr>
              <a:t>http://www.bbc.co.uk/news/education-38906591</a:t>
            </a:r>
            <a:r>
              <a:rPr lang="en-GB" dirty="0"/>
              <a:t> </a:t>
            </a:r>
          </a:p>
        </p:txBody>
      </p:sp>
    </p:spTree>
    <p:extLst>
      <p:ext uri="{BB962C8B-B14F-4D97-AF65-F5344CB8AC3E}">
        <p14:creationId xmlns:p14="http://schemas.microsoft.com/office/powerpoint/2010/main" val="505068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hype can be created around a new media product:</a:t>
            </a:r>
          </a:p>
        </p:txBody>
      </p:sp>
      <p:sp>
        <p:nvSpPr>
          <p:cNvPr id="3" name="Content Placeholder 2"/>
          <p:cNvSpPr>
            <a:spLocks noGrp="1"/>
          </p:cNvSpPr>
          <p:nvPr>
            <p:ph idx="1"/>
          </p:nvPr>
        </p:nvSpPr>
        <p:spPr>
          <a:xfrm>
            <a:off x="838200" y="2286000"/>
            <a:ext cx="9372600" cy="4572000"/>
          </a:xfrm>
        </p:spPr>
        <p:txBody>
          <a:bodyPr>
            <a:noAutofit/>
          </a:bodyPr>
          <a:lstStyle/>
          <a:p>
            <a:r>
              <a:rPr lang="en-GB" sz="2400" b="1" dirty="0"/>
              <a:t>traditional methods </a:t>
            </a:r>
            <a:r>
              <a:rPr lang="en-GB" sz="2400" dirty="0"/>
              <a:t>– magazine reviews, spreads and interviews, television adverts, merchandising, media conferences</a:t>
            </a:r>
          </a:p>
          <a:p>
            <a:endParaRPr lang="en-GB" sz="2400" dirty="0"/>
          </a:p>
          <a:p>
            <a:r>
              <a:rPr lang="en-GB" sz="2400" b="1" dirty="0"/>
              <a:t>digital media methods </a:t>
            </a:r>
            <a:r>
              <a:rPr lang="en-GB" sz="2400" dirty="0"/>
              <a:t>– social media platforms (including Facebook, Twitter, YouTube, forums and Instagram)</a:t>
            </a:r>
          </a:p>
          <a:p>
            <a:endParaRPr lang="en-GB" sz="2400" dirty="0"/>
          </a:p>
          <a:p>
            <a:endParaRPr lang="en-GB" sz="2400" dirty="0"/>
          </a:p>
        </p:txBody>
      </p:sp>
    </p:spTree>
    <p:extLst>
      <p:ext uri="{BB962C8B-B14F-4D97-AF65-F5344CB8AC3E}">
        <p14:creationId xmlns:p14="http://schemas.microsoft.com/office/powerpoint/2010/main" val="373522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8" y="274639"/>
            <a:ext cx="11012556" cy="894943"/>
          </a:xfrm>
        </p:spPr>
        <p:txBody>
          <a:bodyPr/>
          <a:lstStyle/>
          <a:p>
            <a:pPr algn="ctr"/>
            <a:r>
              <a:rPr lang="en-GB" dirty="0"/>
              <a:t>Advertising across platforms</a:t>
            </a:r>
          </a:p>
        </p:txBody>
      </p:sp>
      <p:sp>
        <p:nvSpPr>
          <p:cNvPr id="3" name="Content Placeholder 2"/>
          <p:cNvSpPr>
            <a:spLocks noGrp="1"/>
          </p:cNvSpPr>
          <p:nvPr>
            <p:ph idx="1"/>
          </p:nvPr>
        </p:nvSpPr>
        <p:spPr>
          <a:xfrm>
            <a:off x="596348" y="1311965"/>
            <a:ext cx="11012556" cy="5546035"/>
          </a:xfrm>
        </p:spPr>
        <p:txBody>
          <a:bodyPr>
            <a:normAutofit fontScale="77500" lnSpcReduction="20000"/>
          </a:bodyPr>
          <a:lstStyle/>
          <a:p>
            <a:pPr marL="0" indent="0">
              <a:buNone/>
            </a:pPr>
            <a:r>
              <a:rPr lang="en-GB" dirty="0"/>
              <a:t>Look at already established magazine TV shows and:</a:t>
            </a:r>
          </a:p>
          <a:p>
            <a:pPr marL="0" indent="0">
              <a:buNone/>
            </a:pPr>
            <a:endParaRPr lang="en-GB" dirty="0"/>
          </a:p>
          <a:p>
            <a:pPr marL="514350" indent="-514350">
              <a:buFont typeface="+mj-lt"/>
              <a:buAutoNum type="arabicPeriod"/>
            </a:pPr>
            <a:r>
              <a:rPr lang="en-GB" dirty="0"/>
              <a:t>How are audiences targeted in the digital age?</a:t>
            </a:r>
          </a:p>
          <a:p>
            <a:pPr marL="514350" indent="-514350">
              <a:buFont typeface="+mj-lt"/>
              <a:buAutoNum type="arabicPeriod"/>
            </a:pPr>
            <a:endParaRPr lang="en-GB" dirty="0"/>
          </a:p>
          <a:p>
            <a:pPr marL="514350" indent="-514350">
              <a:buFont typeface="+mj-lt"/>
              <a:buAutoNum type="arabicPeriod"/>
            </a:pPr>
            <a:r>
              <a:rPr lang="en-GB" dirty="0"/>
              <a:t>Identify all the ways in which the product was advertised by traditional methods. Find web links to support your answer.</a:t>
            </a:r>
          </a:p>
          <a:p>
            <a:pPr marL="514350" indent="-514350">
              <a:buFont typeface="+mj-lt"/>
              <a:buAutoNum type="arabicPeriod"/>
            </a:pPr>
            <a:endParaRPr lang="en-GB" dirty="0"/>
          </a:p>
          <a:p>
            <a:pPr marL="514350" indent="-514350">
              <a:buFont typeface="+mj-lt"/>
              <a:buAutoNum type="arabicPeriod"/>
            </a:pPr>
            <a:r>
              <a:rPr lang="en-GB" dirty="0"/>
              <a:t>Identify all the ways in which the product was advertised by digital methods. Find web links to support your answer.</a:t>
            </a:r>
          </a:p>
          <a:p>
            <a:pPr marL="514350" indent="-514350">
              <a:buFont typeface="+mj-lt"/>
              <a:buAutoNum type="arabicPeriod"/>
            </a:pPr>
            <a:endParaRPr lang="en-GB" dirty="0"/>
          </a:p>
          <a:p>
            <a:pPr marL="514350" indent="-514350">
              <a:buFont typeface="+mj-lt"/>
              <a:buAutoNum type="arabicPeriod"/>
            </a:pPr>
            <a:r>
              <a:rPr lang="en-GB" dirty="0"/>
              <a:t>Explain how the two methods worked together to successfully promote the product.</a:t>
            </a:r>
          </a:p>
          <a:p>
            <a:pPr marL="514350" indent="-514350">
              <a:buFont typeface="+mj-lt"/>
              <a:buAutoNum type="arabicPeriod"/>
            </a:pPr>
            <a:endParaRPr lang="en-GB" dirty="0"/>
          </a:p>
          <a:p>
            <a:pPr marL="514350" indent="-514350">
              <a:buFont typeface="+mj-lt"/>
              <a:buAutoNum type="arabicPeriod"/>
            </a:pPr>
            <a:r>
              <a:rPr lang="en-GB" dirty="0"/>
              <a:t>How has synergy been used?</a:t>
            </a:r>
          </a:p>
          <a:p>
            <a:pPr marL="514350" indent="-514350">
              <a:buFont typeface="+mj-lt"/>
              <a:buAutoNum type="arabicPeriod"/>
            </a:pPr>
            <a:endParaRPr lang="en-GB" dirty="0"/>
          </a:p>
          <a:p>
            <a:pPr marL="514350" indent="-514350">
              <a:buFont typeface="+mj-lt"/>
              <a:buAutoNum type="arabicPeriod"/>
            </a:pPr>
            <a:r>
              <a:rPr lang="en-GB" dirty="0"/>
              <a:t>How would you market your new TV programme? Justify your choices in detail, perhaps using researched statistics to back up your ideas.</a:t>
            </a:r>
          </a:p>
          <a:p>
            <a:pPr marL="514350" indent="-514350">
              <a:buFont typeface="+mj-lt"/>
              <a:buAutoNum type="arabicPeriod"/>
            </a:pPr>
            <a:endParaRPr lang="en-GB" dirty="0"/>
          </a:p>
        </p:txBody>
      </p:sp>
    </p:spTree>
    <p:extLst>
      <p:ext uri="{BB962C8B-B14F-4D97-AF65-F5344CB8AC3E}">
        <p14:creationId xmlns:p14="http://schemas.microsoft.com/office/powerpoint/2010/main" val="232156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483F-8596-1444-BB65-8B50F12F60C9}"/>
              </a:ext>
            </a:extLst>
          </p:cNvPr>
          <p:cNvSpPr>
            <a:spLocks noGrp="1"/>
          </p:cNvSpPr>
          <p:nvPr>
            <p:ph type="title"/>
          </p:nvPr>
        </p:nvSpPr>
        <p:spPr/>
        <p:txBody>
          <a:bodyPr/>
          <a:lstStyle/>
          <a:p>
            <a:r>
              <a:rPr lang="en-GB" dirty="0"/>
              <a:t>Gaining audience feedback on content</a:t>
            </a:r>
          </a:p>
        </p:txBody>
      </p:sp>
      <p:sp>
        <p:nvSpPr>
          <p:cNvPr id="3" name="Content Placeholder 2">
            <a:extLst>
              <a:ext uri="{FF2B5EF4-FFF2-40B4-BE49-F238E27FC236}">
                <a16:creationId xmlns:a16="http://schemas.microsoft.com/office/drawing/2014/main" id="{D022AC19-D33F-7E44-AFC3-78FB8D35B1E6}"/>
              </a:ext>
            </a:extLst>
          </p:cNvPr>
          <p:cNvSpPr>
            <a:spLocks noGrp="1"/>
          </p:cNvSpPr>
          <p:nvPr>
            <p:ph idx="1"/>
          </p:nvPr>
        </p:nvSpPr>
        <p:spPr/>
        <p:txBody>
          <a:bodyPr>
            <a:normAutofit fontScale="92500" lnSpcReduction="10000"/>
          </a:bodyPr>
          <a:lstStyle/>
          <a:p>
            <a:r>
              <a:rPr lang="en-GB" dirty="0"/>
              <a:t>This is an important stage when producing a media product</a:t>
            </a:r>
          </a:p>
          <a:p>
            <a:endParaRPr lang="en-GB" dirty="0"/>
          </a:p>
          <a:p>
            <a:r>
              <a:rPr lang="en-GB" dirty="0"/>
              <a:t>Gives you the opportunity to gain an insight into the suitability of the product for the selection of individuals drawn from the intended target audience</a:t>
            </a:r>
          </a:p>
          <a:p>
            <a:endParaRPr lang="en-GB" dirty="0"/>
          </a:p>
          <a:p>
            <a:r>
              <a:rPr lang="en-GB" dirty="0"/>
              <a:t>This could be through test screenings before the first official airing, or after the show has aired</a:t>
            </a:r>
          </a:p>
          <a:p>
            <a:endParaRPr lang="en-GB" dirty="0"/>
          </a:p>
          <a:p>
            <a:r>
              <a:rPr lang="en-GB" dirty="0"/>
              <a:t>The feedback will enable revisions to make the programme more suited to the target audience</a:t>
            </a:r>
          </a:p>
        </p:txBody>
      </p:sp>
    </p:spTree>
    <p:extLst>
      <p:ext uri="{BB962C8B-B14F-4D97-AF65-F5344CB8AC3E}">
        <p14:creationId xmlns:p14="http://schemas.microsoft.com/office/powerpoint/2010/main" val="1850084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B3BD-0F5D-054B-82A6-2CC3517E5550}"/>
              </a:ext>
            </a:extLst>
          </p:cNvPr>
          <p:cNvSpPr>
            <a:spLocks noGrp="1"/>
          </p:cNvSpPr>
          <p:nvPr>
            <p:ph type="title"/>
          </p:nvPr>
        </p:nvSpPr>
        <p:spPr/>
        <p:txBody>
          <a:bodyPr/>
          <a:lstStyle/>
          <a:p>
            <a:r>
              <a:rPr lang="en-GB" dirty="0"/>
              <a:t>Conducting audience feedback</a:t>
            </a:r>
          </a:p>
        </p:txBody>
      </p:sp>
      <p:sp>
        <p:nvSpPr>
          <p:cNvPr id="3" name="Content Placeholder 2">
            <a:extLst>
              <a:ext uri="{FF2B5EF4-FFF2-40B4-BE49-F238E27FC236}">
                <a16:creationId xmlns:a16="http://schemas.microsoft.com/office/drawing/2014/main" id="{6B6C4371-DC0F-AE4F-B31F-A741020E4685}"/>
              </a:ext>
            </a:extLst>
          </p:cNvPr>
          <p:cNvSpPr>
            <a:spLocks noGrp="1"/>
          </p:cNvSpPr>
          <p:nvPr>
            <p:ph idx="1"/>
          </p:nvPr>
        </p:nvSpPr>
        <p:spPr>
          <a:xfrm>
            <a:off x="838200" y="1510748"/>
            <a:ext cx="10515600" cy="5029199"/>
          </a:xfrm>
        </p:spPr>
        <p:txBody>
          <a:bodyPr>
            <a:normAutofit fontScale="85000" lnSpcReduction="20000"/>
          </a:bodyPr>
          <a:lstStyle/>
          <a:p>
            <a:r>
              <a:rPr lang="en-GB" dirty="0"/>
              <a:t>Feedback can be gained through surveys, questionnaires, focus groups and interviews</a:t>
            </a:r>
          </a:p>
          <a:p>
            <a:endParaRPr lang="en-GB" dirty="0"/>
          </a:p>
          <a:p>
            <a:r>
              <a:rPr lang="en-GB" dirty="0"/>
              <a:t>The individuals would be carefully chosen from a cross section of the target audience</a:t>
            </a:r>
          </a:p>
          <a:p>
            <a:endParaRPr lang="en-GB" dirty="0"/>
          </a:p>
          <a:p>
            <a:r>
              <a:rPr lang="en-GB" dirty="0"/>
              <a:t>Questions need to be clear and easy to understand and are a mixture of closed and open questions</a:t>
            </a:r>
          </a:p>
          <a:p>
            <a:endParaRPr lang="en-GB" dirty="0"/>
          </a:p>
          <a:p>
            <a:r>
              <a:rPr lang="en-GB" dirty="0"/>
              <a:t>The closed questions will give quantitative data (measurable) and open-ended questions will give qualitative data (giving emotional responses)</a:t>
            </a:r>
          </a:p>
          <a:p>
            <a:endParaRPr lang="en-GB" dirty="0"/>
          </a:p>
          <a:p>
            <a:pPr marL="0" indent="0">
              <a:buNone/>
            </a:pPr>
            <a:r>
              <a:rPr lang="en-GB" b="1" dirty="0"/>
              <a:t>What open and closed questions might you ask your target audience after the first show airs? Why would these questions help to shape the programme in the future?</a:t>
            </a:r>
          </a:p>
        </p:txBody>
      </p:sp>
    </p:spTree>
    <p:extLst>
      <p:ext uri="{BB962C8B-B14F-4D97-AF65-F5344CB8AC3E}">
        <p14:creationId xmlns:p14="http://schemas.microsoft.com/office/powerpoint/2010/main" val="1990868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640E16-5B24-BF49-93AF-9AE7456D68C3}"/>
              </a:ext>
            </a:extLst>
          </p:cNvPr>
          <p:cNvSpPr>
            <a:spLocks noGrp="1"/>
          </p:cNvSpPr>
          <p:nvPr>
            <p:ph type="ctrTitle"/>
          </p:nvPr>
        </p:nvSpPr>
        <p:spPr>
          <a:xfrm>
            <a:off x="1524000" y="1122362"/>
            <a:ext cx="9144000" cy="4135437"/>
          </a:xfrm>
        </p:spPr>
        <p:txBody>
          <a:bodyPr>
            <a:normAutofit fontScale="90000"/>
          </a:bodyPr>
          <a:lstStyle/>
          <a:p>
            <a:r>
              <a:rPr lang="en-GB" b="1" dirty="0"/>
              <a:t>What open and closed questions might you ask your target audience after the first show airs? Why would these questions help to shape the programme in the future?</a:t>
            </a:r>
            <a:endParaRPr lang="en-GB" dirty="0"/>
          </a:p>
        </p:txBody>
      </p:sp>
      <p:sp>
        <p:nvSpPr>
          <p:cNvPr id="5" name="Subtitle 4">
            <a:extLst>
              <a:ext uri="{FF2B5EF4-FFF2-40B4-BE49-F238E27FC236}">
                <a16:creationId xmlns:a16="http://schemas.microsoft.com/office/drawing/2014/main" id="{B6618947-1DFC-3A45-84EF-3AB0E073C0D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17351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A244-797D-5F4B-91FF-683318695C3C}"/>
              </a:ext>
            </a:extLst>
          </p:cNvPr>
          <p:cNvSpPr>
            <a:spLocks noGrp="1"/>
          </p:cNvSpPr>
          <p:nvPr>
            <p:ph type="title"/>
          </p:nvPr>
        </p:nvSpPr>
        <p:spPr/>
        <p:txBody>
          <a:bodyPr/>
          <a:lstStyle/>
          <a:p>
            <a:r>
              <a:rPr lang="en-GB" dirty="0"/>
              <a:t>Things to consider when targeting primary research:</a:t>
            </a:r>
          </a:p>
        </p:txBody>
      </p:sp>
      <p:sp>
        <p:nvSpPr>
          <p:cNvPr id="3" name="Content Placeholder 2">
            <a:extLst>
              <a:ext uri="{FF2B5EF4-FFF2-40B4-BE49-F238E27FC236}">
                <a16:creationId xmlns:a16="http://schemas.microsoft.com/office/drawing/2014/main" id="{097DE284-A1D8-1C4D-97BA-7749956B7991}"/>
              </a:ext>
            </a:extLst>
          </p:cNvPr>
          <p:cNvSpPr>
            <a:spLocks noGrp="1"/>
          </p:cNvSpPr>
          <p:nvPr>
            <p:ph idx="1"/>
          </p:nvPr>
        </p:nvSpPr>
        <p:spPr>
          <a:xfrm>
            <a:off x="838200" y="1825625"/>
            <a:ext cx="10515600" cy="4793836"/>
          </a:xfrm>
        </p:spPr>
        <p:txBody>
          <a:bodyPr>
            <a:normAutofit fontScale="92500" lnSpcReduction="20000"/>
          </a:bodyPr>
          <a:lstStyle/>
          <a:p>
            <a:r>
              <a:rPr lang="en-GB" dirty="0"/>
              <a:t>What are the types of questions you could ask? What are the advantages and disadvantages of each?</a:t>
            </a:r>
          </a:p>
          <a:p>
            <a:endParaRPr lang="en-GB" dirty="0"/>
          </a:p>
          <a:p>
            <a:endParaRPr lang="en-GB" dirty="0"/>
          </a:p>
          <a:p>
            <a:endParaRPr lang="en-GB" dirty="0"/>
          </a:p>
          <a:p>
            <a:endParaRPr lang="en-GB" dirty="0"/>
          </a:p>
          <a:p>
            <a:endParaRPr lang="en-GB" dirty="0"/>
          </a:p>
          <a:p>
            <a:r>
              <a:rPr lang="en-GB" dirty="0"/>
              <a:t>How do we organise screen tests? Who do we invite? How do we get them?</a:t>
            </a:r>
          </a:p>
          <a:p>
            <a:r>
              <a:rPr lang="en-GB" dirty="0"/>
              <a:t>Focus groups: who to invite? How do we organise the process?</a:t>
            </a:r>
          </a:p>
          <a:p>
            <a:r>
              <a:rPr lang="en-GB" dirty="0"/>
              <a:t>How can we carry out effective online surveys? Why would we want to?</a:t>
            </a:r>
          </a:p>
          <a:p>
            <a:r>
              <a:rPr lang="en-GB" dirty="0"/>
              <a:t>How might we use social media?</a:t>
            </a:r>
          </a:p>
          <a:p>
            <a:endParaRPr lang="en-GB" dirty="0"/>
          </a:p>
        </p:txBody>
      </p:sp>
      <p:graphicFrame>
        <p:nvGraphicFramePr>
          <p:cNvPr id="4" name="Table 3">
            <a:extLst>
              <a:ext uri="{FF2B5EF4-FFF2-40B4-BE49-F238E27FC236}">
                <a16:creationId xmlns:a16="http://schemas.microsoft.com/office/drawing/2014/main" id="{BC50B8FA-3ED3-5744-844F-DCF0628A3760}"/>
              </a:ext>
            </a:extLst>
          </p:cNvPr>
          <p:cNvGraphicFramePr>
            <a:graphicFrameLocks noGrp="1"/>
          </p:cNvGraphicFramePr>
          <p:nvPr>
            <p:extLst>
              <p:ext uri="{D42A27DB-BD31-4B8C-83A1-F6EECF244321}">
                <p14:modId xmlns:p14="http://schemas.microsoft.com/office/powerpoint/2010/main" val="1171242014"/>
              </p:ext>
            </p:extLst>
          </p:nvPr>
        </p:nvGraphicFramePr>
        <p:xfrm>
          <a:off x="0" y="2528588"/>
          <a:ext cx="12105861" cy="1833880"/>
        </p:xfrm>
        <a:graphic>
          <a:graphicData uri="http://schemas.openxmlformats.org/drawingml/2006/table">
            <a:tbl>
              <a:tblPr firstRow="1" bandRow="1">
                <a:tableStyleId>{5C22544A-7EE6-4342-B048-85BDC9FD1C3A}</a:tableStyleId>
              </a:tblPr>
              <a:tblGrid>
                <a:gridCol w="5759709">
                  <a:extLst>
                    <a:ext uri="{9D8B030D-6E8A-4147-A177-3AD203B41FA5}">
                      <a16:colId xmlns:a16="http://schemas.microsoft.com/office/drawing/2014/main" val="1664419584"/>
                    </a:ext>
                  </a:extLst>
                </a:gridCol>
                <a:gridCol w="6346152">
                  <a:extLst>
                    <a:ext uri="{9D8B030D-6E8A-4147-A177-3AD203B41FA5}">
                      <a16:colId xmlns:a16="http://schemas.microsoft.com/office/drawing/2014/main" val="3714885529"/>
                    </a:ext>
                  </a:extLst>
                </a:gridCol>
              </a:tblGrid>
              <a:tr h="370840">
                <a:tc>
                  <a:txBody>
                    <a:bodyPr/>
                    <a:lstStyle/>
                    <a:p>
                      <a:r>
                        <a:rPr lang="en-GB" dirty="0"/>
                        <a:t>Quantitative</a:t>
                      </a:r>
                    </a:p>
                  </a:txBody>
                  <a:tcPr/>
                </a:tc>
                <a:tc>
                  <a:txBody>
                    <a:bodyPr/>
                    <a:lstStyle/>
                    <a:p>
                      <a:r>
                        <a:rPr lang="en-GB" dirty="0"/>
                        <a:t>Qualitative</a:t>
                      </a:r>
                    </a:p>
                  </a:txBody>
                  <a:tcPr/>
                </a:tc>
                <a:extLst>
                  <a:ext uri="{0D108BD9-81ED-4DB2-BD59-A6C34878D82A}">
                    <a16:rowId xmlns:a16="http://schemas.microsoft.com/office/drawing/2014/main" val="545389938"/>
                  </a:ext>
                </a:extLst>
              </a:tr>
              <a:tr h="370840">
                <a:tc>
                  <a:txBody>
                    <a:bodyPr/>
                    <a:lstStyle/>
                    <a:p>
                      <a:pPr marL="285750" indent="-285750">
                        <a:buFont typeface="Arial" panose="020B0604020202020204" pitchFamily="34" charset="0"/>
                        <a:buChar char="•"/>
                      </a:pPr>
                      <a:r>
                        <a:rPr lang="en-GB" dirty="0"/>
                        <a:t>Single answer questions (yes or no)</a:t>
                      </a:r>
                    </a:p>
                    <a:p>
                      <a:pPr marL="285750" indent="-285750">
                        <a:buFont typeface="Arial" panose="020B0604020202020204" pitchFamily="34" charset="0"/>
                        <a:buChar char="•"/>
                      </a:pPr>
                      <a:r>
                        <a:rPr lang="en-GB" dirty="0"/>
                        <a:t>Multiple choice (selection of answers to choose from)</a:t>
                      </a:r>
                    </a:p>
                    <a:p>
                      <a:pPr marL="285750" indent="-285750">
                        <a:buFont typeface="Arial" panose="020B0604020202020204" pitchFamily="34" charset="0"/>
                        <a:buChar char="•"/>
                      </a:pPr>
                      <a:r>
                        <a:rPr lang="en-GB" dirty="0"/>
                        <a:t>Rank order (decide which is most important)</a:t>
                      </a:r>
                    </a:p>
                    <a:p>
                      <a:pPr marL="285750" indent="-285750">
                        <a:buFont typeface="Arial" panose="020B0604020202020204" pitchFamily="34" charset="0"/>
                        <a:buChar char="•"/>
                      </a:pPr>
                      <a:r>
                        <a:rPr lang="en-GB" dirty="0"/>
                        <a:t>The Likert scale (series of statements that the audience circle e.g. 1 strongly agree, 2 agree etc.)</a:t>
                      </a:r>
                    </a:p>
                  </a:txBody>
                  <a:tcPr/>
                </a:tc>
                <a:tc>
                  <a:txBody>
                    <a:bodyPr/>
                    <a:lstStyle/>
                    <a:p>
                      <a:pPr marL="285750" indent="-285750">
                        <a:buFont typeface="Arial" panose="020B0604020202020204" pitchFamily="34" charset="0"/>
                        <a:buChar char="•"/>
                      </a:pPr>
                      <a:r>
                        <a:rPr lang="en-GB" dirty="0"/>
                        <a:t>What did you think about the studio set?</a:t>
                      </a:r>
                    </a:p>
                    <a:p>
                      <a:pPr marL="285750" indent="-285750">
                        <a:buFont typeface="Arial" panose="020B0604020202020204" pitchFamily="34" charset="0"/>
                        <a:buChar char="•"/>
                      </a:pPr>
                      <a:r>
                        <a:rPr lang="en-GB" dirty="0"/>
                        <a:t>What were your thoughts on the presenters and their on screen relationship?</a:t>
                      </a:r>
                    </a:p>
                    <a:p>
                      <a:pPr marL="285750" indent="-285750">
                        <a:buFont typeface="Arial" panose="020B0604020202020204" pitchFamily="34" charset="0"/>
                        <a:buChar char="•"/>
                      </a:pPr>
                      <a:r>
                        <a:rPr lang="en-GB" dirty="0"/>
                        <a:t>What were your best features of the show and why?</a:t>
                      </a:r>
                    </a:p>
                    <a:p>
                      <a:pPr marL="285750" indent="-285750">
                        <a:buFont typeface="Arial" panose="020B0604020202020204" pitchFamily="34" charset="0"/>
                        <a:buChar char="•"/>
                      </a:pPr>
                      <a:r>
                        <a:rPr lang="en-GB" dirty="0"/>
                        <a:t>What were your least favourite features of the show and why?</a:t>
                      </a:r>
                    </a:p>
                  </a:txBody>
                  <a:tcPr/>
                </a:tc>
                <a:extLst>
                  <a:ext uri="{0D108BD9-81ED-4DB2-BD59-A6C34878D82A}">
                    <a16:rowId xmlns:a16="http://schemas.microsoft.com/office/drawing/2014/main" val="3480343882"/>
                  </a:ext>
                </a:extLst>
              </a:tr>
            </a:tbl>
          </a:graphicData>
        </a:graphic>
      </p:graphicFrame>
    </p:spTree>
    <p:extLst>
      <p:ext uri="{BB962C8B-B14F-4D97-AF65-F5344CB8AC3E}">
        <p14:creationId xmlns:p14="http://schemas.microsoft.com/office/powerpoint/2010/main" val="2831654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12CDD-9A78-D94F-9AED-C9620C6E2462}"/>
              </a:ext>
            </a:extLst>
          </p:cNvPr>
          <p:cNvSpPr>
            <a:spLocks noGrp="1"/>
          </p:cNvSpPr>
          <p:nvPr>
            <p:ph type="title"/>
          </p:nvPr>
        </p:nvSpPr>
        <p:spPr/>
        <p:txBody>
          <a:bodyPr/>
          <a:lstStyle/>
          <a:p>
            <a:r>
              <a:rPr lang="en-GB" dirty="0"/>
              <a:t>How to develop the future content of the show</a:t>
            </a:r>
          </a:p>
        </p:txBody>
      </p:sp>
      <p:sp>
        <p:nvSpPr>
          <p:cNvPr id="3" name="Content Placeholder 2">
            <a:extLst>
              <a:ext uri="{FF2B5EF4-FFF2-40B4-BE49-F238E27FC236}">
                <a16:creationId xmlns:a16="http://schemas.microsoft.com/office/drawing/2014/main" id="{88A4BF4A-6565-404D-825E-6DDD9C10E44D}"/>
              </a:ext>
            </a:extLst>
          </p:cNvPr>
          <p:cNvSpPr>
            <a:spLocks noGrp="1"/>
          </p:cNvSpPr>
          <p:nvPr>
            <p:ph idx="1"/>
          </p:nvPr>
        </p:nvSpPr>
        <p:spPr/>
        <p:txBody>
          <a:bodyPr/>
          <a:lstStyle/>
          <a:p>
            <a:endParaRPr lang="en-GB" dirty="0"/>
          </a:p>
          <a:p>
            <a:r>
              <a:rPr lang="en-GB" dirty="0"/>
              <a:t>Evaluating feedback is important. Is it only audiences that would give this feedback?</a:t>
            </a:r>
          </a:p>
          <a:p>
            <a:endParaRPr lang="en-GB" dirty="0"/>
          </a:p>
          <a:p>
            <a:endParaRPr lang="en-GB" dirty="0"/>
          </a:p>
        </p:txBody>
      </p:sp>
    </p:spTree>
    <p:extLst>
      <p:ext uri="{BB962C8B-B14F-4D97-AF65-F5344CB8AC3E}">
        <p14:creationId xmlns:p14="http://schemas.microsoft.com/office/powerpoint/2010/main" val="360404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D3BC-2D01-6745-BFAE-FB079EF64312}"/>
              </a:ext>
            </a:extLst>
          </p:cNvPr>
          <p:cNvSpPr>
            <a:spLocks noGrp="1"/>
          </p:cNvSpPr>
          <p:nvPr>
            <p:ph type="title"/>
          </p:nvPr>
        </p:nvSpPr>
        <p:spPr/>
        <p:txBody>
          <a:bodyPr/>
          <a:lstStyle/>
          <a:p>
            <a:r>
              <a:rPr lang="en-GB" dirty="0"/>
              <a:t>Feedback could also be given through:</a:t>
            </a:r>
          </a:p>
        </p:txBody>
      </p:sp>
      <p:sp>
        <p:nvSpPr>
          <p:cNvPr id="3" name="Content Placeholder 2">
            <a:extLst>
              <a:ext uri="{FF2B5EF4-FFF2-40B4-BE49-F238E27FC236}">
                <a16:creationId xmlns:a16="http://schemas.microsoft.com/office/drawing/2014/main" id="{EF235B27-D00E-2846-92CF-AD4597489ACD}"/>
              </a:ext>
            </a:extLst>
          </p:cNvPr>
          <p:cNvSpPr>
            <a:spLocks noGrp="1"/>
          </p:cNvSpPr>
          <p:nvPr>
            <p:ph idx="1"/>
          </p:nvPr>
        </p:nvSpPr>
        <p:spPr/>
        <p:txBody>
          <a:bodyPr>
            <a:normAutofit fontScale="85000" lnSpcReduction="20000"/>
          </a:bodyPr>
          <a:lstStyle/>
          <a:p>
            <a:r>
              <a:rPr lang="en-GB" dirty="0"/>
              <a:t>Cast and crew</a:t>
            </a:r>
          </a:p>
          <a:p>
            <a:endParaRPr lang="en-GB" dirty="0"/>
          </a:p>
          <a:p>
            <a:r>
              <a:rPr lang="en-GB" dirty="0"/>
              <a:t>Relevant blogs</a:t>
            </a:r>
          </a:p>
          <a:p>
            <a:endParaRPr lang="en-GB" dirty="0"/>
          </a:p>
          <a:p>
            <a:r>
              <a:rPr lang="en-GB" dirty="0"/>
              <a:t>Social media</a:t>
            </a:r>
          </a:p>
          <a:p>
            <a:endParaRPr lang="en-GB" dirty="0"/>
          </a:p>
          <a:p>
            <a:r>
              <a:rPr lang="en-GB" dirty="0"/>
              <a:t>Reviews (online and in newspapers and magazines)</a:t>
            </a:r>
          </a:p>
          <a:p>
            <a:endParaRPr lang="en-GB" dirty="0"/>
          </a:p>
          <a:p>
            <a:r>
              <a:rPr lang="en-GB" dirty="0"/>
              <a:t>Websites (IMDB, </a:t>
            </a:r>
            <a:r>
              <a:rPr lang="en-GB" dirty="0" err="1"/>
              <a:t>IGN.com</a:t>
            </a:r>
            <a:r>
              <a:rPr lang="en-GB" dirty="0"/>
              <a:t>, </a:t>
            </a:r>
            <a:r>
              <a:rPr lang="en-GB" dirty="0" err="1"/>
              <a:t>rottentomatoes</a:t>
            </a:r>
            <a:r>
              <a:rPr lang="en-GB" dirty="0"/>
              <a:t> etc.)</a:t>
            </a:r>
          </a:p>
          <a:p>
            <a:endParaRPr lang="en-GB" dirty="0"/>
          </a:p>
          <a:p>
            <a:r>
              <a:rPr lang="en-GB" dirty="0"/>
              <a:t>Any others?</a:t>
            </a:r>
          </a:p>
        </p:txBody>
      </p:sp>
    </p:spTree>
    <p:extLst>
      <p:ext uri="{BB962C8B-B14F-4D97-AF65-F5344CB8AC3E}">
        <p14:creationId xmlns:p14="http://schemas.microsoft.com/office/powerpoint/2010/main" val="1885402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C81BE-A4F3-324C-9BB9-FF0FC201B9D4}"/>
              </a:ext>
            </a:extLst>
          </p:cNvPr>
          <p:cNvSpPr>
            <a:spLocks noGrp="1"/>
          </p:cNvSpPr>
          <p:nvPr>
            <p:ph type="title"/>
          </p:nvPr>
        </p:nvSpPr>
        <p:spPr/>
        <p:txBody>
          <a:bodyPr/>
          <a:lstStyle/>
          <a:p>
            <a:r>
              <a:rPr lang="en-GB" dirty="0"/>
              <a:t>How might the research be used?</a:t>
            </a:r>
          </a:p>
        </p:txBody>
      </p:sp>
      <p:sp>
        <p:nvSpPr>
          <p:cNvPr id="3" name="Content Placeholder 2">
            <a:extLst>
              <a:ext uri="{FF2B5EF4-FFF2-40B4-BE49-F238E27FC236}">
                <a16:creationId xmlns:a16="http://schemas.microsoft.com/office/drawing/2014/main" id="{89A73016-4292-364B-88D2-10C91B4F6124}"/>
              </a:ext>
            </a:extLst>
          </p:cNvPr>
          <p:cNvSpPr>
            <a:spLocks noGrp="1"/>
          </p:cNvSpPr>
          <p:nvPr>
            <p:ph idx="1"/>
          </p:nvPr>
        </p:nvSpPr>
        <p:spPr/>
        <p:txBody>
          <a:bodyPr>
            <a:normAutofit lnSpcReduction="10000"/>
          </a:bodyPr>
          <a:lstStyle/>
          <a:p>
            <a:r>
              <a:rPr lang="en-GB" dirty="0"/>
              <a:t>To adapt the show to try and make it more suited to the target audience/channel identity, making changes to the production by filming pickups, re-edits, changes to the soundtrack, changes to the format, more suitable features and segments etc.</a:t>
            </a:r>
          </a:p>
          <a:p>
            <a:endParaRPr lang="en-GB" dirty="0"/>
          </a:p>
          <a:p>
            <a:r>
              <a:rPr lang="en-GB" dirty="0"/>
              <a:t>To inform research on future product developments (as the production company will want to learn from successes and their mistakes for new shows they create):</a:t>
            </a:r>
          </a:p>
          <a:p>
            <a:pPr lvl="1">
              <a:buFont typeface="Courier New" panose="02070309020205020404" pitchFamily="49" charset="0"/>
              <a:buChar char="o"/>
            </a:pPr>
            <a:r>
              <a:rPr lang="en-GB" dirty="0"/>
              <a:t>Purpose (e.g. criteria, PBS ethos, scheduling)</a:t>
            </a:r>
          </a:p>
          <a:p>
            <a:pPr lvl="1">
              <a:buFont typeface="Courier New" panose="02070309020205020404" pitchFamily="49" charset="0"/>
              <a:buChar char="o"/>
            </a:pPr>
            <a:r>
              <a:rPr lang="en-GB" dirty="0"/>
              <a:t>Audience (e.g. demographic consideration and representation)</a:t>
            </a:r>
          </a:p>
          <a:p>
            <a:pPr lvl="1">
              <a:buFont typeface="Courier New" panose="02070309020205020404" pitchFamily="49" charset="0"/>
              <a:buChar char="o"/>
            </a:pPr>
            <a:r>
              <a:rPr lang="en-GB" dirty="0"/>
              <a:t>Reception of material (e.g. success and measurement)</a:t>
            </a:r>
          </a:p>
          <a:p>
            <a:endParaRPr lang="en-GB" dirty="0"/>
          </a:p>
          <a:p>
            <a:endParaRPr lang="en-GB" dirty="0"/>
          </a:p>
        </p:txBody>
      </p:sp>
    </p:spTree>
    <p:extLst>
      <p:ext uri="{BB962C8B-B14F-4D97-AF65-F5344CB8AC3E}">
        <p14:creationId xmlns:p14="http://schemas.microsoft.com/office/powerpoint/2010/main" val="341137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0C3BDF-488A-4349-9DA1-7D63D9E66433}"/>
              </a:ext>
            </a:extLst>
          </p:cNvPr>
          <p:cNvSpPr>
            <a:spLocks noGrp="1"/>
          </p:cNvSpPr>
          <p:nvPr>
            <p:ph type="title"/>
          </p:nvPr>
        </p:nvSpPr>
        <p:spPr/>
        <p:txBody>
          <a:bodyPr>
            <a:normAutofit fontScale="90000"/>
          </a:bodyPr>
          <a:lstStyle/>
          <a:p>
            <a:r>
              <a:rPr lang="en-GB" dirty="0"/>
              <a:t>It is thought that there are 14 areas linked to well-being. Which ones could you programme focus on and why?</a:t>
            </a:r>
          </a:p>
        </p:txBody>
      </p:sp>
      <p:sp>
        <p:nvSpPr>
          <p:cNvPr id="5" name="Content Placeholder 4">
            <a:extLst>
              <a:ext uri="{FF2B5EF4-FFF2-40B4-BE49-F238E27FC236}">
                <a16:creationId xmlns:a16="http://schemas.microsoft.com/office/drawing/2014/main" id="{289A54E7-F21B-0042-9688-82F308FC4337}"/>
              </a:ext>
            </a:extLst>
          </p:cNvPr>
          <p:cNvSpPr>
            <a:spLocks noGrp="1"/>
          </p:cNvSpPr>
          <p:nvPr>
            <p:ph sz="half" idx="1"/>
          </p:nvPr>
        </p:nvSpPr>
        <p:spPr>
          <a:xfrm>
            <a:off x="838200" y="2217511"/>
            <a:ext cx="5181600" cy="4351338"/>
          </a:xfrm>
        </p:spPr>
        <p:txBody>
          <a:bodyPr>
            <a:normAutofit fontScale="77500" lnSpcReduction="20000"/>
          </a:bodyPr>
          <a:lstStyle/>
          <a:p>
            <a:pPr marL="0" indent="0">
              <a:buNone/>
            </a:pPr>
            <a:r>
              <a:rPr lang="en-GB" dirty="0"/>
              <a:t>1.  Happiness  = Feeling happy and cheerful</a:t>
            </a:r>
          </a:p>
          <a:p>
            <a:pPr marL="0" indent="0">
              <a:buNone/>
            </a:pPr>
            <a:r>
              <a:rPr lang="en-GB" dirty="0"/>
              <a:t>2.  Vitality  = Feeling energetic/full of energy</a:t>
            </a:r>
          </a:p>
          <a:p>
            <a:pPr marL="0" indent="0">
              <a:buNone/>
            </a:pPr>
            <a:r>
              <a:rPr lang="en-GB" dirty="0"/>
              <a:t>3.  Calmness  = Feeling calm/relaxed</a:t>
            </a:r>
          </a:p>
          <a:p>
            <a:pPr marL="0" indent="0">
              <a:buNone/>
            </a:pPr>
            <a:r>
              <a:rPr lang="en-GB" dirty="0"/>
              <a:t>4.  Optimism  = Being optimistic and hopeful</a:t>
            </a:r>
          </a:p>
          <a:p>
            <a:pPr marL="0" indent="0">
              <a:buNone/>
            </a:pPr>
            <a:r>
              <a:rPr lang="en-GB" dirty="0"/>
              <a:t>5.  Involvement  = Feeling completely involved and engaged in what you do</a:t>
            </a:r>
          </a:p>
          <a:p>
            <a:pPr marL="0" indent="0">
              <a:buNone/>
            </a:pPr>
            <a:r>
              <a:rPr lang="en-GB" dirty="0"/>
              <a:t>6.  Awareness  = Being in touch with how you feel</a:t>
            </a:r>
          </a:p>
          <a:p>
            <a:pPr marL="0" indent="0">
              <a:buNone/>
            </a:pPr>
            <a:r>
              <a:rPr lang="en-GB" dirty="0"/>
              <a:t>7.  Acceptance  = Accepting yourself the way you are</a:t>
            </a:r>
          </a:p>
          <a:p>
            <a:endParaRPr lang="en-GB" dirty="0"/>
          </a:p>
        </p:txBody>
      </p:sp>
      <p:sp>
        <p:nvSpPr>
          <p:cNvPr id="6" name="Content Placeholder 5">
            <a:extLst>
              <a:ext uri="{FF2B5EF4-FFF2-40B4-BE49-F238E27FC236}">
                <a16:creationId xmlns:a16="http://schemas.microsoft.com/office/drawing/2014/main" id="{BB0BAF59-2EA4-A54A-8C91-9B828B5F4B0C}"/>
              </a:ext>
            </a:extLst>
          </p:cNvPr>
          <p:cNvSpPr>
            <a:spLocks noGrp="1"/>
          </p:cNvSpPr>
          <p:nvPr>
            <p:ph sz="half" idx="2"/>
          </p:nvPr>
        </p:nvSpPr>
        <p:spPr>
          <a:xfrm>
            <a:off x="6172200" y="2131650"/>
            <a:ext cx="5181600" cy="4351338"/>
          </a:xfrm>
        </p:spPr>
        <p:txBody>
          <a:bodyPr>
            <a:normAutofit fontScale="77500" lnSpcReduction="20000"/>
          </a:bodyPr>
          <a:lstStyle/>
          <a:p>
            <a:pPr marL="0" indent="0">
              <a:buNone/>
            </a:pPr>
            <a:r>
              <a:rPr lang="en-GB" dirty="0"/>
              <a:t>8.  Self-worth  = Liking yourself</a:t>
            </a:r>
          </a:p>
          <a:p>
            <a:pPr marL="0" indent="0">
              <a:buNone/>
            </a:pPr>
            <a:r>
              <a:rPr lang="en-GB" dirty="0"/>
              <a:t>9.  Competence  = Feeling highly effective at what you do</a:t>
            </a:r>
          </a:p>
          <a:p>
            <a:pPr marL="0" indent="0">
              <a:buNone/>
            </a:pPr>
            <a:r>
              <a:rPr lang="en-GB" dirty="0"/>
              <a:t>10. Development  = Feeling you are improving, developing, advancing</a:t>
            </a:r>
          </a:p>
          <a:p>
            <a:pPr marL="0" indent="0">
              <a:buNone/>
            </a:pPr>
            <a:r>
              <a:rPr lang="en-GB" dirty="0"/>
              <a:t>11. Purpose  = Having a purpose and a mission in life</a:t>
            </a:r>
          </a:p>
          <a:p>
            <a:pPr marL="0" indent="0">
              <a:buNone/>
            </a:pPr>
            <a:r>
              <a:rPr lang="en-GB" dirty="0"/>
              <a:t>12. Significance  = Feeling that what you do is worthwhile</a:t>
            </a:r>
          </a:p>
          <a:p>
            <a:pPr marL="0" indent="0">
              <a:buNone/>
            </a:pPr>
            <a:r>
              <a:rPr lang="en-GB" dirty="0"/>
              <a:t>13. Congruence  = Feeling that what you do is consistent with how you see yourself</a:t>
            </a:r>
          </a:p>
          <a:p>
            <a:pPr marL="0" indent="0">
              <a:buNone/>
            </a:pPr>
            <a:r>
              <a:rPr lang="en-GB" dirty="0"/>
              <a:t>14. Connection    = Feeling close and connected to the people around you</a:t>
            </a:r>
          </a:p>
          <a:p>
            <a:endParaRPr lang="en-GB" dirty="0"/>
          </a:p>
        </p:txBody>
      </p:sp>
    </p:spTree>
    <p:extLst>
      <p:ext uri="{BB962C8B-B14F-4D97-AF65-F5344CB8AC3E}">
        <p14:creationId xmlns:p14="http://schemas.microsoft.com/office/powerpoint/2010/main" val="1728755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5A106-59B8-7145-B14F-BF71AB6DE68B}"/>
              </a:ext>
            </a:extLst>
          </p:cNvPr>
          <p:cNvSpPr>
            <a:spLocks noGrp="1"/>
          </p:cNvSpPr>
          <p:nvPr>
            <p:ph type="ctrTitle"/>
          </p:nvPr>
        </p:nvSpPr>
        <p:spPr/>
        <p:txBody>
          <a:bodyPr/>
          <a:lstStyle/>
          <a:p>
            <a:r>
              <a:rPr lang="en-GB" dirty="0"/>
              <a:t>Magazine show: Launching our product</a:t>
            </a:r>
          </a:p>
        </p:txBody>
      </p:sp>
      <p:sp>
        <p:nvSpPr>
          <p:cNvPr id="3" name="Subtitle 2">
            <a:extLst>
              <a:ext uri="{FF2B5EF4-FFF2-40B4-BE49-F238E27FC236}">
                <a16:creationId xmlns:a16="http://schemas.microsoft.com/office/drawing/2014/main" id="{D5B127EA-5780-AC4F-94FE-51502DD684AC}"/>
              </a:ext>
            </a:extLst>
          </p:cNvPr>
          <p:cNvSpPr>
            <a:spLocks noGrp="1"/>
          </p:cNvSpPr>
          <p:nvPr>
            <p:ph type="subTitle" idx="1"/>
          </p:nvPr>
        </p:nvSpPr>
        <p:spPr>
          <a:xfrm>
            <a:off x="1524000" y="3792070"/>
            <a:ext cx="9144000" cy="1465729"/>
          </a:xfrm>
        </p:spPr>
        <p:txBody>
          <a:bodyPr/>
          <a:lstStyle/>
          <a:p>
            <a:r>
              <a:rPr lang="en-GB" dirty="0"/>
              <a:t>L.O. – What do we need to consider when launching our new magazine TV show?</a:t>
            </a:r>
          </a:p>
        </p:txBody>
      </p:sp>
    </p:spTree>
    <p:extLst>
      <p:ext uri="{BB962C8B-B14F-4D97-AF65-F5344CB8AC3E}">
        <p14:creationId xmlns:p14="http://schemas.microsoft.com/office/powerpoint/2010/main" val="309890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9C57-D73D-9F4B-8F36-8A9114BB81C2}"/>
              </a:ext>
            </a:extLst>
          </p:cNvPr>
          <p:cNvSpPr>
            <a:spLocks noGrp="1"/>
          </p:cNvSpPr>
          <p:nvPr>
            <p:ph type="title"/>
          </p:nvPr>
        </p:nvSpPr>
        <p:spPr/>
        <p:txBody>
          <a:bodyPr/>
          <a:lstStyle/>
          <a:p>
            <a:r>
              <a:rPr lang="en-GB" dirty="0"/>
              <a:t>Your task, as outlined in the pre-release project brief:</a:t>
            </a:r>
          </a:p>
        </p:txBody>
      </p:sp>
      <p:sp>
        <p:nvSpPr>
          <p:cNvPr id="3" name="Content Placeholder 2">
            <a:extLst>
              <a:ext uri="{FF2B5EF4-FFF2-40B4-BE49-F238E27FC236}">
                <a16:creationId xmlns:a16="http://schemas.microsoft.com/office/drawing/2014/main" id="{28F5DB6B-0343-974F-802D-FE714978587D}"/>
              </a:ext>
            </a:extLst>
          </p:cNvPr>
          <p:cNvSpPr>
            <a:spLocks noGrp="1"/>
          </p:cNvSpPr>
          <p:nvPr>
            <p:ph idx="1"/>
          </p:nvPr>
        </p:nvSpPr>
        <p:spPr/>
        <p:txBody>
          <a:bodyPr/>
          <a:lstStyle/>
          <a:p>
            <a:endParaRPr lang="en-GB" dirty="0"/>
          </a:p>
          <a:p>
            <a:pPr marL="0" indent="0">
              <a:buNone/>
            </a:pPr>
            <a:r>
              <a:rPr lang="en-GB" dirty="0"/>
              <a:t>Flashbang Productions have been commissioned by a </a:t>
            </a:r>
            <a:r>
              <a:rPr lang="en-GB" b="1" dirty="0"/>
              <a:t>national public service broadcaster</a:t>
            </a:r>
            <a:r>
              <a:rPr lang="en-GB" dirty="0"/>
              <a:t> to produce a new </a:t>
            </a:r>
            <a:r>
              <a:rPr lang="en-GB" b="1" dirty="0"/>
              <a:t>youth magazine show </a:t>
            </a:r>
            <a:r>
              <a:rPr lang="en-GB" dirty="0"/>
              <a:t>called ‘Life in Between’. ‘Life in Between’ will have a </a:t>
            </a:r>
            <a:r>
              <a:rPr lang="en-GB" b="1" dirty="0"/>
              <a:t>target audience of 12-17 year olds</a:t>
            </a:r>
            <a:r>
              <a:rPr lang="en-GB" dirty="0"/>
              <a:t>. The content will provide teenagers with a range of information about </a:t>
            </a:r>
            <a:r>
              <a:rPr lang="en-GB" b="1" dirty="0"/>
              <a:t>health and well-being </a:t>
            </a:r>
            <a:r>
              <a:rPr lang="en-GB" dirty="0"/>
              <a:t>along with </a:t>
            </a:r>
            <a:r>
              <a:rPr lang="en-GB" b="1" dirty="0"/>
              <a:t>celebrity gossip </a:t>
            </a:r>
            <a:r>
              <a:rPr lang="en-GB" dirty="0"/>
              <a:t>and </a:t>
            </a:r>
            <a:r>
              <a:rPr lang="en-GB" b="1" dirty="0"/>
              <a:t>film</a:t>
            </a:r>
            <a:r>
              <a:rPr lang="en-GB" dirty="0"/>
              <a:t> and </a:t>
            </a:r>
            <a:r>
              <a:rPr lang="en-GB" b="1" dirty="0"/>
              <a:t>gaming reviews</a:t>
            </a:r>
            <a:r>
              <a:rPr lang="en-GB" dirty="0"/>
              <a:t>. </a:t>
            </a:r>
          </a:p>
          <a:p>
            <a:pPr marL="0" indent="0">
              <a:buNone/>
            </a:pPr>
            <a:endParaRPr lang="en-GB" dirty="0"/>
          </a:p>
        </p:txBody>
      </p:sp>
    </p:spTree>
    <p:extLst>
      <p:ext uri="{BB962C8B-B14F-4D97-AF65-F5344CB8AC3E}">
        <p14:creationId xmlns:p14="http://schemas.microsoft.com/office/powerpoint/2010/main" val="126771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3312"/>
          </a:xfrm>
        </p:spPr>
        <p:txBody>
          <a:bodyPr/>
          <a:lstStyle/>
          <a:p>
            <a:r>
              <a:rPr lang="en-GB" dirty="0"/>
              <a:t>Unit 25 learning objectives</a:t>
            </a:r>
          </a:p>
        </p:txBody>
      </p:sp>
      <p:graphicFrame>
        <p:nvGraphicFramePr>
          <p:cNvPr id="5" name="Content Placeholder 4"/>
          <p:cNvGraphicFramePr>
            <a:graphicFrameLocks noGrp="1"/>
          </p:cNvGraphicFramePr>
          <p:nvPr>
            <p:ph idx="1"/>
            <p:extLst/>
          </p:nvPr>
        </p:nvGraphicFramePr>
        <p:xfrm>
          <a:off x="838200" y="1541832"/>
          <a:ext cx="10515600" cy="4977045"/>
        </p:xfrm>
        <a:graphic>
          <a:graphicData uri="http://schemas.openxmlformats.org/drawingml/2006/table">
            <a:tbl>
              <a:tblPr/>
              <a:tblGrid>
                <a:gridCol w="1245781">
                  <a:extLst>
                    <a:ext uri="{9D8B030D-6E8A-4147-A177-3AD203B41FA5}">
                      <a16:colId xmlns:a16="http://schemas.microsoft.com/office/drawing/2014/main" val="20000"/>
                    </a:ext>
                  </a:extLst>
                </a:gridCol>
                <a:gridCol w="9269819">
                  <a:extLst>
                    <a:ext uri="{9D8B030D-6E8A-4147-A177-3AD203B41FA5}">
                      <a16:colId xmlns:a16="http://schemas.microsoft.com/office/drawing/2014/main" val="20001"/>
                    </a:ext>
                  </a:extLst>
                </a:gridCol>
              </a:tblGrid>
              <a:tr h="714135">
                <a:tc gridSpan="2">
                  <a:txBody>
                    <a:bodyPr/>
                    <a:lstStyle/>
                    <a:p>
                      <a:r>
                        <a:rPr lang="en-US" sz="2800" b="1" dirty="0">
                          <a:solidFill>
                            <a:srgbClr val="FFFFFF"/>
                          </a:solidFill>
                          <a:effectLst/>
                          <a:latin typeface="MyriadPro" charset="0"/>
                        </a:rPr>
                        <a:t>Unit 25 Research for product development </a:t>
                      </a:r>
                      <a:endParaRPr lang="en-US" sz="5400" dirty="0">
                        <a:effectLst/>
                      </a:endParaRPr>
                    </a:p>
                  </a:txBody>
                  <a:tcPr anchor="ctr">
                    <a:lnL w="6350" cap="flat" cmpd="sng" algn="ctr">
                      <a:solidFill>
                        <a:srgbClr val="870068"/>
                      </a:solidFill>
                      <a:prstDash val="solid"/>
                      <a:round/>
                      <a:headEnd type="none" w="med" len="med"/>
                      <a:tailEnd type="none" w="med" len="med"/>
                    </a:lnL>
                    <a:lnR w="6350" cap="flat" cmpd="sng" algn="ctr">
                      <a:solidFill>
                        <a:srgbClr val="870068"/>
                      </a:solidFill>
                      <a:prstDash val="solid"/>
                      <a:round/>
                      <a:headEnd type="none" w="med" len="med"/>
                      <a:tailEnd type="none" w="med" len="med"/>
                    </a:lnR>
                    <a:lnT w="6350" cap="flat" cmpd="sng" algn="ctr">
                      <a:solidFill>
                        <a:srgbClr val="870068"/>
                      </a:solidFill>
                      <a:prstDash val="solid"/>
                      <a:round/>
                      <a:headEnd type="none" w="med" len="med"/>
                      <a:tailEnd type="none" w="med" len="med"/>
                    </a:lnT>
                    <a:lnB w="6350" cap="flat" cmpd="sng" algn="ctr">
                      <a:solidFill>
                        <a:srgbClr val="870268"/>
                      </a:solidFill>
                      <a:prstDash val="solid"/>
                      <a:round/>
                      <a:headEnd type="none" w="med" len="med"/>
                      <a:tailEnd type="none" w="med" len="med"/>
                    </a:lnB>
                    <a:solidFill>
                      <a:srgbClr val="870268"/>
                    </a:solidFill>
                  </a:tcPr>
                </a:tc>
                <a:tc hMerge="1">
                  <a:txBody>
                    <a:bodyPr/>
                    <a:lstStyle/>
                    <a:p>
                      <a:endParaRPr lang="en-GB"/>
                    </a:p>
                  </a:txBody>
                  <a:tcPr/>
                </a:tc>
                <a:extLst>
                  <a:ext uri="{0D108BD9-81ED-4DB2-BD59-A6C34878D82A}">
                    <a16:rowId xmlns:a16="http://schemas.microsoft.com/office/drawing/2014/main" val="10000"/>
                  </a:ext>
                </a:extLst>
              </a:tr>
              <a:tr h="714135">
                <a:tc>
                  <a:txBody>
                    <a:bodyPr/>
                    <a:lstStyle/>
                    <a:p>
                      <a:r>
                        <a:rPr lang="sk-SK" sz="2800" b="1">
                          <a:effectLst/>
                          <a:latin typeface="MyriadPro" charset="0"/>
                        </a:rPr>
                        <a:t>LO1 </a:t>
                      </a:r>
                      <a:endParaRPr lang="sk-SK" sz="5400">
                        <a:effectLst/>
                      </a:endParaRPr>
                    </a:p>
                  </a:txBody>
                  <a:tcPr anchor="ctr">
                    <a:lnL w="6350" cap="flat" cmpd="sng" algn="ctr">
                      <a:solidFill>
                        <a:srgbClr val="870068"/>
                      </a:solidFill>
                      <a:prstDash val="solid"/>
                      <a:round/>
                      <a:headEnd type="none" w="med" len="med"/>
                      <a:tailEnd type="none" w="med" len="med"/>
                    </a:lnL>
                    <a:lnR w="6350" cap="flat" cmpd="sng" algn="ctr">
                      <a:solidFill>
                        <a:srgbClr val="870068"/>
                      </a:solidFill>
                      <a:prstDash val="solid"/>
                      <a:round/>
                      <a:headEnd type="none" w="med" len="med"/>
                      <a:tailEnd type="none" w="med" len="med"/>
                    </a:lnR>
                    <a:lnT w="6350" cap="flat" cmpd="sng" algn="ctr">
                      <a:solidFill>
                        <a:srgbClr val="870268"/>
                      </a:solidFill>
                      <a:prstDash val="solid"/>
                      <a:round/>
                      <a:headEnd type="none" w="med" len="med"/>
                      <a:tailEnd type="none" w="med" len="med"/>
                    </a:lnT>
                    <a:lnB w="6350" cap="flat" cmpd="sng" algn="ctr">
                      <a:solidFill>
                        <a:srgbClr val="870268"/>
                      </a:solidFill>
                      <a:prstDash val="solid"/>
                      <a:round/>
                      <a:headEnd type="none" w="med" len="med"/>
                      <a:tailEnd type="none" w="med" len="med"/>
                    </a:lnB>
                    <a:solidFill>
                      <a:srgbClr val="D8C1D6"/>
                    </a:solidFill>
                  </a:tcPr>
                </a:tc>
                <a:tc>
                  <a:txBody>
                    <a:bodyPr/>
                    <a:lstStyle/>
                    <a:p>
                      <a:r>
                        <a:rPr lang="en-US" sz="2800" b="0" dirty="0">
                          <a:effectLst/>
                          <a:latin typeface="MyriadPro" charset="0"/>
                        </a:rPr>
                        <a:t>Be able to conduct research for a digital media production </a:t>
                      </a:r>
                      <a:endParaRPr lang="en-US" sz="5400" dirty="0">
                        <a:effectLst/>
                      </a:endParaRPr>
                    </a:p>
                  </a:txBody>
                  <a:tcPr anchor="ctr">
                    <a:lnL w="6350" cap="flat" cmpd="sng" algn="ctr">
                      <a:solidFill>
                        <a:srgbClr val="870068"/>
                      </a:solidFill>
                      <a:prstDash val="solid"/>
                      <a:round/>
                      <a:headEnd type="none" w="med" len="med"/>
                      <a:tailEnd type="none" w="med" len="med"/>
                    </a:lnL>
                    <a:lnR w="6350" cap="flat" cmpd="sng" algn="ctr">
                      <a:solidFill>
                        <a:srgbClr val="870068"/>
                      </a:solidFill>
                      <a:prstDash val="solid"/>
                      <a:round/>
                      <a:headEnd type="none" w="med" len="med"/>
                      <a:tailEnd type="none" w="med" len="med"/>
                    </a:lnR>
                    <a:lnT w="6350" cap="flat" cmpd="sng" algn="ctr">
                      <a:solidFill>
                        <a:srgbClr val="870268"/>
                      </a:solidFill>
                      <a:prstDash val="solid"/>
                      <a:round/>
                      <a:headEnd type="none" w="med" len="med"/>
                      <a:tailEnd type="none" w="med" len="med"/>
                    </a:lnT>
                    <a:lnB w="6350" cap="flat" cmpd="sng" algn="ctr">
                      <a:solidFill>
                        <a:srgbClr val="870268"/>
                      </a:solidFill>
                      <a:prstDash val="solid"/>
                      <a:round/>
                      <a:headEnd type="none" w="med" len="med"/>
                      <a:tailEnd type="none" w="med" len="med"/>
                    </a:lnB>
                  </a:tcPr>
                </a:tc>
                <a:extLst>
                  <a:ext uri="{0D108BD9-81ED-4DB2-BD59-A6C34878D82A}">
                    <a16:rowId xmlns:a16="http://schemas.microsoft.com/office/drawing/2014/main" val="10001"/>
                  </a:ext>
                </a:extLst>
              </a:tr>
              <a:tr h="714135">
                <a:tc>
                  <a:txBody>
                    <a:bodyPr/>
                    <a:lstStyle/>
                    <a:p>
                      <a:r>
                        <a:rPr lang="es-ES_tradnl" sz="2800" b="1">
                          <a:effectLst/>
                          <a:latin typeface="MyriadPro" charset="0"/>
                        </a:rPr>
                        <a:t>LO2 </a:t>
                      </a:r>
                      <a:endParaRPr lang="es-ES_tradnl" sz="5400">
                        <a:effectLst/>
                      </a:endParaRPr>
                    </a:p>
                  </a:txBody>
                  <a:tcPr anchor="ctr">
                    <a:lnL w="6350" cap="flat" cmpd="sng" algn="ctr">
                      <a:solidFill>
                        <a:srgbClr val="870068"/>
                      </a:solidFill>
                      <a:prstDash val="solid"/>
                      <a:round/>
                      <a:headEnd type="none" w="med" len="med"/>
                      <a:tailEnd type="none" w="med" len="med"/>
                    </a:lnL>
                    <a:lnR w="6350" cap="flat" cmpd="sng" algn="ctr">
                      <a:solidFill>
                        <a:srgbClr val="870068"/>
                      </a:solidFill>
                      <a:prstDash val="solid"/>
                      <a:round/>
                      <a:headEnd type="none" w="med" len="med"/>
                      <a:tailEnd type="none" w="med" len="med"/>
                    </a:lnR>
                    <a:lnT w="6350" cap="flat" cmpd="sng" algn="ctr">
                      <a:solidFill>
                        <a:srgbClr val="870268"/>
                      </a:solidFill>
                      <a:prstDash val="solid"/>
                      <a:round/>
                      <a:headEnd type="none" w="med" len="med"/>
                      <a:tailEnd type="none" w="med" len="med"/>
                    </a:lnT>
                    <a:lnB w="6350" cap="flat" cmpd="sng" algn="ctr">
                      <a:solidFill>
                        <a:srgbClr val="870268"/>
                      </a:solidFill>
                      <a:prstDash val="solid"/>
                      <a:round/>
                      <a:headEnd type="none" w="med" len="med"/>
                      <a:tailEnd type="none" w="med" len="med"/>
                    </a:lnB>
                    <a:solidFill>
                      <a:srgbClr val="D8C1D6"/>
                    </a:solidFill>
                  </a:tcPr>
                </a:tc>
                <a:tc>
                  <a:txBody>
                    <a:bodyPr/>
                    <a:lstStyle/>
                    <a:p>
                      <a:r>
                        <a:rPr lang="en-US" sz="2800" b="0">
                          <a:effectLst/>
                          <a:latin typeface="MyriadPro" charset="0"/>
                        </a:rPr>
                        <a:t>Be able to use research to inform pre-production and planning </a:t>
                      </a:r>
                      <a:endParaRPr lang="en-US" sz="5400">
                        <a:effectLst/>
                      </a:endParaRPr>
                    </a:p>
                  </a:txBody>
                  <a:tcPr anchor="ctr">
                    <a:lnL w="6350" cap="flat" cmpd="sng" algn="ctr">
                      <a:solidFill>
                        <a:srgbClr val="870068"/>
                      </a:solidFill>
                      <a:prstDash val="solid"/>
                      <a:round/>
                      <a:headEnd type="none" w="med" len="med"/>
                      <a:tailEnd type="none" w="med" len="med"/>
                    </a:lnL>
                    <a:lnR w="6350" cap="flat" cmpd="sng" algn="ctr">
                      <a:solidFill>
                        <a:srgbClr val="870068"/>
                      </a:solidFill>
                      <a:prstDash val="solid"/>
                      <a:round/>
                      <a:headEnd type="none" w="med" len="med"/>
                      <a:tailEnd type="none" w="med" len="med"/>
                    </a:lnR>
                    <a:lnT w="6350" cap="flat" cmpd="sng" algn="ctr">
                      <a:solidFill>
                        <a:srgbClr val="870268"/>
                      </a:solidFill>
                      <a:prstDash val="solid"/>
                      <a:round/>
                      <a:headEnd type="none" w="med" len="med"/>
                      <a:tailEnd type="none" w="med" len="med"/>
                    </a:lnT>
                    <a:lnB w="6350" cap="flat" cmpd="sng" algn="ctr">
                      <a:solidFill>
                        <a:srgbClr val="870268"/>
                      </a:solidFill>
                      <a:prstDash val="solid"/>
                      <a:round/>
                      <a:headEnd type="none" w="med" len="med"/>
                      <a:tailEnd type="none" w="med" len="med"/>
                    </a:lnB>
                  </a:tcPr>
                </a:tc>
                <a:extLst>
                  <a:ext uri="{0D108BD9-81ED-4DB2-BD59-A6C34878D82A}">
                    <a16:rowId xmlns:a16="http://schemas.microsoft.com/office/drawing/2014/main" val="10002"/>
                  </a:ext>
                </a:extLst>
              </a:tr>
              <a:tr h="714135">
                <a:tc>
                  <a:txBody>
                    <a:bodyPr/>
                    <a:lstStyle/>
                    <a:p>
                      <a:r>
                        <a:rPr lang="sk-SK" sz="2800" b="1">
                          <a:effectLst/>
                          <a:latin typeface="MyriadPro" charset="0"/>
                        </a:rPr>
                        <a:t>LO3 </a:t>
                      </a:r>
                      <a:endParaRPr lang="sk-SK" sz="5400">
                        <a:effectLst/>
                      </a:endParaRPr>
                    </a:p>
                  </a:txBody>
                  <a:tcPr anchor="ctr">
                    <a:lnL w="6350" cap="flat" cmpd="sng" algn="ctr">
                      <a:solidFill>
                        <a:srgbClr val="870068"/>
                      </a:solidFill>
                      <a:prstDash val="solid"/>
                      <a:round/>
                      <a:headEnd type="none" w="med" len="med"/>
                      <a:tailEnd type="none" w="med" len="med"/>
                    </a:lnL>
                    <a:lnR w="6350" cap="flat" cmpd="sng" algn="ctr">
                      <a:solidFill>
                        <a:srgbClr val="870068"/>
                      </a:solidFill>
                      <a:prstDash val="solid"/>
                      <a:round/>
                      <a:headEnd type="none" w="med" len="med"/>
                      <a:tailEnd type="none" w="med" len="med"/>
                    </a:lnR>
                    <a:lnT w="6350" cap="flat" cmpd="sng" algn="ctr">
                      <a:solidFill>
                        <a:srgbClr val="870268"/>
                      </a:solidFill>
                      <a:prstDash val="solid"/>
                      <a:round/>
                      <a:headEnd type="none" w="med" len="med"/>
                      <a:tailEnd type="none" w="med" len="med"/>
                    </a:lnT>
                    <a:lnB w="6350" cap="flat" cmpd="sng" algn="ctr">
                      <a:solidFill>
                        <a:srgbClr val="870268"/>
                      </a:solidFill>
                      <a:prstDash val="solid"/>
                      <a:round/>
                      <a:headEnd type="none" w="med" len="med"/>
                      <a:tailEnd type="none" w="med" len="med"/>
                    </a:lnB>
                    <a:solidFill>
                      <a:srgbClr val="D8C1D6"/>
                    </a:solidFill>
                  </a:tcPr>
                </a:tc>
                <a:tc>
                  <a:txBody>
                    <a:bodyPr/>
                    <a:lstStyle/>
                    <a:p>
                      <a:r>
                        <a:rPr lang="en-US" sz="2800" b="0">
                          <a:effectLst/>
                          <a:latin typeface="MyriadPro" charset="0"/>
                        </a:rPr>
                        <a:t>Be able to apply research findings to the proposed production processes </a:t>
                      </a:r>
                      <a:endParaRPr lang="en-US" sz="5400">
                        <a:effectLst/>
                      </a:endParaRPr>
                    </a:p>
                  </a:txBody>
                  <a:tcPr anchor="ctr">
                    <a:lnL w="6350" cap="flat" cmpd="sng" algn="ctr">
                      <a:solidFill>
                        <a:srgbClr val="870068"/>
                      </a:solidFill>
                      <a:prstDash val="solid"/>
                      <a:round/>
                      <a:headEnd type="none" w="med" len="med"/>
                      <a:tailEnd type="none" w="med" len="med"/>
                    </a:lnL>
                    <a:lnR w="6350" cap="flat" cmpd="sng" algn="ctr">
                      <a:solidFill>
                        <a:srgbClr val="870068"/>
                      </a:solidFill>
                      <a:prstDash val="solid"/>
                      <a:round/>
                      <a:headEnd type="none" w="med" len="med"/>
                      <a:tailEnd type="none" w="med" len="med"/>
                    </a:lnR>
                    <a:lnT w="6350" cap="flat" cmpd="sng" algn="ctr">
                      <a:solidFill>
                        <a:srgbClr val="870268"/>
                      </a:solidFill>
                      <a:prstDash val="solid"/>
                      <a:round/>
                      <a:headEnd type="none" w="med" len="med"/>
                      <a:tailEnd type="none" w="med" len="med"/>
                    </a:lnT>
                    <a:lnB w="6350" cap="flat" cmpd="sng" algn="ctr">
                      <a:solidFill>
                        <a:srgbClr val="870268"/>
                      </a:solidFill>
                      <a:prstDash val="solid"/>
                      <a:round/>
                      <a:headEnd type="none" w="med" len="med"/>
                      <a:tailEnd type="none" w="med" len="med"/>
                    </a:lnB>
                  </a:tcPr>
                </a:tc>
                <a:extLst>
                  <a:ext uri="{0D108BD9-81ED-4DB2-BD59-A6C34878D82A}">
                    <a16:rowId xmlns:a16="http://schemas.microsoft.com/office/drawing/2014/main" val="10003"/>
                  </a:ext>
                </a:extLst>
              </a:tr>
              <a:tr h="714135">
                <a:tc>
                  <a:txBody>
                    <a:bodyPr/>
                    <a:lstStyle/>
                    <a:p>
                      <a:r>
                        <a:rPr lang="sk-SK" sz="2800" b="1">
                          <a:effectLst/>
                          <a:latin typeface="MyriadPro" charset="0"/>
                        </a:rPr>
                        <a:t>LO4 </a:t>
                      </a:r>
                      <a:endParaRPr lang="sk-SK" sz="5400">
                        <a:effectLst/>
                      </a:endParaRPr>
                    </a:p>
                  </a:txBody>
                  <a:tcPr anchor="ctr">
                    <a:lnL w="6350" cap="flat" cmpd="sng" algn="ctr">
                      <a:solidFill>
                        <a:srgbClr val="870068"/>
                      </a:solidFill>
                      <a:prstDash val="solid"/>
                      <a:round/>
                      <a:headEnd type="none" w="med" len="med"/>
                      <a:tailEnd type="none" w="med" len="med"/>
                    </a:lnL>
                    <a:lnR w="6350" cap="flat" cmpd="sng" algn="ctr">
                      <a:solidFill>
                        <a:srgbClr val="870068"/>
                      </a:solidFill>
                      <a:prstDash val="solid"/>
                      <a:round/>
                      <a:headEnd type="none" w="med" len="med"/>
                      <a:tailEnd type="none" w="med" len="med"/>
                    </a:lnR>
                    <a:lnT w="6350" cap="flat" cmpd="sng" algn="ctr">
                      <a:solidFill>
                        <a:srgbClr val="870268"/>
                      </a:solidFill>
                      <a:prstDash val="solid"/>
                      <a:round/>
                      <a:headEnd type="none" w="med" len="med"/>
                      <a:tailEnd type="none" w="med" len="med"/>
                    </a:lnT>
                    <a:lnB w="6350" cap="flat" cmpd="sng" algn="ctr">
                      <a:solidFill>
                        <a:srgbClr val="870268"/>
                      </a:solidFill>
                      <a:prstDash val="solid"/>
                      <a:round/>
                      <a:headEnd type="none" w="med" len="med"/>
                      <a:tailEnd type="none" w="med" len="med"/>
                    </a:lnB>
                    <a:solidFill>
                      <a:srgbClr val="D8C1D6"/>
                    </a:solidFill>
                  </a:tcPr>
                </a:tc>
                <a:tc>
                  <a:txBody>
                    <a:bodyPr/>
                    <a:lstStyle/>
                    <a:p>
                      <a:r>
                        <a:rPr lang="en-US" sz="2800" b="0">
                          <a:effectLst/>
                          <a:latin typeface="MyriadPro" charset="0"/>
                        </a:rPr>
                        <a:t>Be able to use research findings to promote the digital media product </a:t>
                      </a:r>
                      <a:endParaRPr lang="en-US" sz="5400">
                        <a:effectLst/>
                      </a:endParaRPr>
                    </a:p>
                  </a:txBody>
                  <a:tcPr anchor="ctr">
                    <a:lnL w="6350" cap="flat" cmpd="sng" algn="ctr">
                      <a:solidFill>
                        <a:srgbClr val="870068"/>
                      </a:solidFill>
                      <a:prstDash val="solid"/>
                      <a:round/>
                      <a:headEnd type="none" w="med" len="med"/>
                      <a:tailEnd type="none" w="med" len="med"/>
                    </a:lnL>
                    <a:lnR w="6350" cap="flat" cmpd="sng" algn="ctr">
                      <a:solidFill>
                        <a:srgbClr val="870068"/>
                      </a:solidFill>
                      <a:prstDash val="solid"/>
                      <a:round/>
                      <a:headEnd type="none" w="med" len="med"/>
                      <a:tailEnd type="none" w="med" len="med"/>
                    </a:lnR>
                    <a:lnT w="6350" cap="flat" cmpd="sng" algn="ctr">
                      <a:solidFill>
                        <a:srgbClr val="870268"/>
                      </a:solidFill>
                      <a:prstDash val="solid"/>
                      <a:round/>
                      <a:headEnd type="none" w="med" len="med"/>
                      <a:tailEnd type="none" w="med" len="med"/>
                    </a:lnT>
                    <a:lnB w="6350" cap="flat" cmpd="sng" algn="ctr">
                      <a:solidFill>
                        <a:srgbClr val="870268"/>
                      </a:solidFill>
                      <a:prstDash val="solid"/>
                      <a:round/>
                      <a:headEnd type="none" w="med" len="med"/>
                      <a:tailEnd type="none" w="med" len="med"/>
                    </a:lnB>
                  </a:tcPr>
                </a:tc>
                <a:extLst>
                  <a:ext uri="{0D108BD9-81ED-4DB2-BD59-A6C34878D82A}">
                    <a16:rowId xmlns:a16="http://schemas.microsoft.com/office/drawing/2014/main" val="10004"/>
                  </a:ext>
                </a:extLst>
              </a:tr>
              <a:tr h="714135">
                <a:tc>
                  <a:txBody>
                    <a:bodyPr/>
                    <a:lstStyle/>
                    <a:p>
                      <a:r>
                        <a:rPr lang="sk-SK" sz="2800" b="1">
                          <a:effectLst/>
                          <a:latin typeface="MyriadPro" charset="0"/>
                        </a:rPr>
                        <a:t>LO5 </a:t>
                      </a:r>
                      <a:endParaRPr lang="sk-SK" sz="5400">
                        <a:effectLst/>
                      </a:endParaRPr>
                    </a:p>
                  </a:txBody>
                  <a:tcPr anchor="ctr">
                    <a:lnL w="6350" cap="flat" cmpd="sng" algn="ctr">
                      <a:solidFill>
                        <a:srgbClr val="870068"/>
                      </a:solidFill>
                      <a:prstDash val="solid"/>
                      <a:round/>
                      <a:headEnd type="none" w="med" len="med"/>
                      <a:tailEnd type="none" w="med" len="med"/>
                    </a:lnL>
                    <a:lnR w="6350" cap="flat" cmpd="sng" algn="ctr">
                      <a:solidFill>
                        <a:srgbClr val="870068"/>
                      </a:solidFill>
                      <a:prstDash val="solid"/>
                      <a:round/>
                      <a:headEnd type="none" w="med" len="med"/>
                      <a:tailEnd type="none" w="med" len="med"/>
                    </a:lnR>
                    <a:lnT w="6350" cap="flat" cmpd="sng" algn="ctr">
                      <a:solidFill>
                        <a:srgbClr val="870268"/>
                      </a:solidFill>
                      <a:prstDash val="solid"/>
                      <a:round/>
                      <a:headEnd type="none" w="med" len="med"/>
                      <a:tailEnd type="none" w="med" len="med"/>
                    </a:lnT>
                    <a:lnB w="6350" cap="flat" cmpd="sng" algn="ctr">
                      <a:solidFill>
                        <a:srgbClr val="870268"/>
                      </a:solidFill>
                      <a:prstDash val="solid"/>
                      <a:round/>
                      <a:headEnd type="none" w="med" len="med"/>
                      <a:tailEnd type="none" w="med" len="med"/>
                    </a:lnB>
                    <a:solidFill>
                      <a:srgbClr val="D8C1D6"/>
                    </a:solidFill>
                  </a:tcPr>
                </a:tc>
                <a:tc>
                  <a:txBody>
                    <a:bodyPr/>
                    <a:lstStyle/>
                    <a:p>
                      <a:r>
                        <a:rPr lang="en-US" sz="2800" b="0" dirty="0">
                          <a:effectLst/>
                          <a:latin typeface="MyriadPro" charset="0"/>
                        </a:rPr>
                        <a:t>Know how feedback is used within research techniques </a:t>
                      </a:r>
                      <a:endParaRPr lang="en-US" sz="5400" dirty="0">
                        <a:effectLst/>
                      </a:endParaRPr>
                    </a:p>
                  </a:txBody>
                  <a:tcPr anchor="ctr">
                    <a:lnL w="6350" cap="flat" cmpd="sng" algn="ctr">
                      <a:solidFill>
                        <a:srgbClr val="870068"/>
                      </a:solidFill>
                      <a:prstDash val="solid"/>
                      <a:round/>
                      <a:headEnd type="none" w="med" len="med"/>
                      <a:tailEnd type="none" w="med" len="med"/>
                    </a:lnL>
                    <a:lnR w="6350" cap="flat" cmpd="sng" algn="ctr">
                      <a:solidFill>
                        <a:srgbClr val="870068"/>
                      </a:solidFill>
                      <a:prstDash val="solid"/>
                      <a:round/>
                      <a:headEnd type="none" w="med" len="med"/>
                      <a:tailEnd type="none" w="med" len="med"/>
                    </a:lnR>
                    <a:lnT w="6350" cap="flat" cmpd="sng" algn="ctr">
                      <a:solidFill>
                        <a:srgbClr val="870268"/>
                      </a:solidFill>
                      <a:prstDash val="solid"/>
                      <a:round/>
                      <a:headEnd type="none" w="med" len="med"/>
                      <a:tailEnd type="none" w="med" len="med"/>
                    </a:lnT>
                    <a:lnB w="6350" cap="flat" cmpd="sng" algn="ctr">
                      <a:solidFill>
                        <a:srgbClr val="870268"/>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2579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8F55-B8AE-2649-B6EA-A11B341F7173}"/>
              </a:ext>
            </a:extLst>
          </p:cNvPr>
          <p:cNvSpPr>
            <a:spLocks noGrp="1"/>
          </p:cNvSpPr>
          <p:nvPr>
            <p:ph type="title"/>
          </p:nvPr>
        </p:nvSpPr>
        <p:spPr>
          <a:xfrm>
            <a:off x="855617" y="268106"/>
            <a:ext cx="10515600" cy="1325563"/>
          </a:xfrm>
        </p:spPr>
        <p:txBody>
          <a:bodyPr/>
          <a:lstStyle/>
          <a:p>
            <a:r>
              <a:rPr lang="en-GB" dirty="0"/>
              <a:t>What do we need to focus on? The brief states:</a:t>
            </a:r>
          </a:p>
        </p:txBody>
      </p:sp>
      <p:sp>
        <p:nvSpPr>
          <p:cNvPr id="3" name="Content Placeholder 2">
            <a:extLst>
              <a:ext uri="{FF2B5EF4-FFF2-40B4-BE49-F238E27FC236}">
                <a16:creationId xmlns:a16="http://schemas.microsoft.com/office/drawing/2014/main" id="{AAE15D4D-F814-9D4A-B29A-8D2EAE3303E9}"/>
              </a:ext>
            </a:extLst>
          </p:cNvPr>
          <p:cNvSpPr>
            <a:spLocks noGrp="1"/>
          </p:cNvSpPr>
          <p:nvPr>
            <p:ph idx="1"/>
          </p:nvPr>
        </p:nvSpPr>
        <p:spPr>
          <a:xfrm>
            <a:off x="365760" y="2206487"/>
            <a:ext cx="11495314" cy="4651513"/>
          </a:xfrm>
        </p:spPr>
        <p:txBody>
          <a:bodyPr>
            <a:normAutofit/>
          </a:bodyPr>
          <a:lstStyle/>
          <a:p>
            <a:pPr marL="514350" indent="-514350">
              <a:buFont typeface="+mj-lt"/>
              <a:buAutoNum type="arabicPeriod" startAt="3"/>
            </a:pPr>
            <a:r>
              <a:rPr lang="en-GB" b="1" dirty="0"/>
              <a:t>Launching the first show of ‘Life in Between’. </a:t>
            </a:r>
          </a:p>
          <a:p>
            <a:pPr marL="514350" indent="-514350">
              <a:buFont typeface="+mj-lt"/>
              <a:buAutoNum type="arabicPeriod" startAt="3"/>
            </a:pPr>
            <a:endParaRPr lang="en-GB" dirty="0"/>
          </a:p>
          <a:p>
            <a:pPr marL="457200" lvl="1" indent="0">
              <a:buNone/>
            </a:pPr>
            <a:r>
              <a:rPr lang="en-GB" sz="2800" dirty="0"/>
              <a:t>The key areas that you should research are: </a:t>
            </a:r>
          </a:p>
          <a:p>
            <a:pPr marL="457200" lvl="1" indent="0">
              <a:buNone/>
            </a:pPr>
            <a:endParaRPr lang="en-GB" sz="2800" dirty="0"/>
          </a:p>
          <a:p>
            <a:pPr lvl="1"/>
            <a:r>
              <a:rPr lang="en-GB" sz="2800" dirty="0"/>
              <a:t>Above the line advertising methods </a:t>
            </a:r>
          </a:p>
          <a:p>
            <a:pPr lvl="1"/>
            <a:r>
              <a:rPr lang="en-GB" sz="2800" dirty="0"/>
              <a:t>Below the line advertising methods </a:t>
            </a:r>
          </a:p>
          <a:p>
            <a:pPr lvl="1"/>
            <a:r>
              <a:rPr lang="en-GB" sz="2800" dirty="0"/>
              <a:t>Marketing materials to the target audience </a:t>
            </a:r>
          </a:p>
          <a:p>
            <a:pPr lvl="1"/>
            <a:r>
              <a:rPr lang="en-GB" sz="2800" dirty="0"/>
              <a:t>Gaining audience feedback on content </a:t>
            </a:r>
          </a:p>
          <a:p>
            <a:pPr lvl="1"/>
            <a:r>
              <a:rPr lang="en-GB" sz="2800" dirty="0"/>
              <a:t>How to develop the future content of the show </a:t>
            </a:r>
          </a:p>
        </p:txBody>
      </p:sp>
    </p:spTree>
    <p:extLst>
      <p:ext uri="{BB962C8B-B14F-4D97-AF65-F5344CB8AC3E}">
        <p14:creationId xmlns:p14="http://schemas.microsoft.com/office/powerpoint/2010/main" val="337786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ADFD-CC08-9D45-928E-5B9E1CF1D266}"/>
              </a:ext>
            </a:extLst>
          </p:cNvPr>
          <p:cNvSpPr>
            <a:spLocks noGrp="1"/>
          </p:cNvSpPr>
          <p:nvPr>
            <p:ph type="title"/>
          </p:nvPr>
        </p:nvSpPr>
        <p:spPr/>
        <p:txBody>
          <a:bodyPr/>
          <a:lstStyle/>
          <a:p>
            <a:r>
              <a:rPr lang="en-GB" dirty="0"/>
              <a:t>Questions in the Jan 18 exam paper that relate to pre-production research include:</a:t>
            </a:r>
          </a:p>
        </p:txBody>
      </p:sp>
      <p:sp>
        <p:nvSpPr>
          <p:cNvPr id="3" name="Content Placeholder 2">
            <a:extLst>
              <a:ext uri="{FF2B5EF4-FFF2-40B4-BE49-F238E27FC236}">
                <a16:creationId xmlns:a16="http://schemas.microsoft.com/office/drawing/2014/main" id="{D9153953-E9B0-144C-BCE0-FD966E78C9A0}"/>
              </a:ext>
            </a:extLst>
          </p:cNvPr>
          <p:cNvSpPr>
            <a:spLocks noGrp="1"/>
          </p:cNvSpPr>
          <p:nvPr>
            <p:ph idx="1"/>
          </p:nvPr>
        </p:nvSpPr>
        <p:spPr>
          <a:xfrm>
            <a:off x="838200" y="1825624"/>
            <a:ext cx="10515600" cy="4758055"/>
          </a:xfrm>
        </p:spPr>
        <p:txBody>
          <a:bodyPr>
            <a:normAutofit/>
          </a:bodyPr>
          <a:lstStyle/>
          <a:p>
            <a:pPr marL="0" indent="0">
              <a:buNone/>
            </a:pPr>
            <a:r>
              <a:rPr lang="en-GB" b="1" dirty="0"/>
              <a:t>9* </a:t>
            </a:r>
            <a:r>
              <a:rPr lang="en-GB" dirty="0"/>
              <a:t>A targeted advertising campaign will need to be created so that the launch of ‘Life in Between’ is successful and reaches the target audience. The plan will be informed by the research you have undertaken. </a:t>
            </a:r>
          </a:p>
          <a:p>
            <a:pPr marL="0" indent="0">
              <a:buNone/>
            </a:pPr>
            <a:r>
              <a:rPr lang="en-GB" dirty="0"/>
              <a:t>Choose four methods of advertising that will encourage 12-17 year olds to watch ‘Life in Between’. Justify your answers based on your research. </a:t>
            </a:r>
          </a:p>
          <a:p>
            <a:pPr marL="0" indent="0">
              <a:buNone/>
            </a:pPr>
            <a:r>
              <a:rPr lang="en-GB" b="1" dirty="0"/>
              <a:t>[20] </a:t>
            </a:r>
            <a:endParaRPr lang="en-GB" dirty="0"/>
          </a:p>
          <a:p>
            <a:pPr marL="0" indent="0">
              <a:buNone/>
            </a:pPr>
            <a:endParaRPr lang="en-GB" dirty="0"/>
          </a:p>
          <a:p>
            <a:pPr marL="0" indent="0">
              <a:buNone/>
            </a:pPr>
            <a:r>
              <a:rPr lang="en-GB" b="1" dirty="0"/>
              <a:t>What does the word ‘justify’ mean?</a:t>
            </a:r>
          </a:p>
          <a:p>
            <a:pPr marL="0" indent="0">
              <a:buNone/>
            </a:pPr>
            <a:r>
              <a:rPr lang="en-GB" b="1" dirty="0"/>
              <a:t>How would you answer these questions?</a:t>
            </a:r>
          </a:p>
          <a:p>
            <a:pPr marL="0" indent="0">
              <a:buNone/>
            </a:pPr>
            <a:endParaRPr lang="en-GB" dirty="0">
              <a:effectLst/>
            </a:endParaRPr>
          </a:p>
        </p:txBody>
      </p:sp>
    </p:spTree>
    <p:extLst>
      <p:ext uri="{BB962C8B-B14F-4D97-AF65-F5344CB8AC3E}">
        <p14:creationId xmlns:p14="http://schemas.microsoft.com/office/powerpoint/2010/main" val="570719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2390</TotalTime>
  <Words>1990</Words>
  <Application>Microsoft Macintosh PowerPoint</Application>
  <PresentationFormat>Widescreen</PresentationFormat>
  <Paragraphs>206</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Courier New</vt:lpstr>
      <vt:lpstr>MyriadPro</vt:lpstr>
      <vt:lpstr>Office Theme</vt:lpstr>
      <vt:lpstr>Unit 25: Research for product development </vt:lpstr>
      <vt:lpstr>Other important elements of pre-production and production</vt:lpstr>
      <vt:lpstr>What is well-being?</vt:lpstr>
      <vt:lpstr>It is thought that there are 14 areas linked to well-being. Which ones could you programme focus on and why?</vt:lpstr>
      <vt:lpstr>Magazine show: Launching our product</vt:lpstr>
      <vt:lpstr>Your task, as outlined in the pre-release project brief:</vt:lpstr>
      <vt:lpstr>Unit 25 learning objectives</vt:lpstr>
      <vt:lpstr>What do we need to focus on? The brief states:</vt:lpstr>
      <vt:lpstr>Questions in the Jan 18 exam paper that relate to pre-production research include:</vt:lpstr>
      <vt:lpstr>The mark scheme</vt:lpstr>
      <vt:lpstr>PowerPoint Presentation</vt:lpstr>
      <vt:lpstr>Above the line advertising</vt:lpstr>
      <vt:lpstr>Just to be clear…</vt:lpstr>
      <vt:lpstr>Traditional advertising methods</vt:lpstr>
      <vt:lpstr>PowerPoint Presentation</vt:lpstr>
      <vt:lpstr>PowerPoint Presentation</vt:lpstr>
      <vt:lpstr>PowerPoint Presentation</vt:lpstr>
      <vt:lpstr>How has technology changed advertising of a media product?</vt:lpstr>
      <vt:lpstr>PowerPoint Presentation</vt:lpstr>
      <vt:lpstr>PowerPoint Presentation</vt:lpstr>
      <vt:lpstr>PowerPoint Presentation</vt:lpstr>
      <vt:lpstr>Digital advertising methods</vt:lpstr>
      <vt:lpstr>Examples </vt:lpstr>
      <vt:lpstr>PowerPoint Presentation</vt:lpstr>
      <vt:lpstr>Below the line advertising</vt:lpstr>
      <vt:lpstr>What are the benefits of digital advertising?</vt:lpstr>
      <vt:lpstr>Marketing materials to the target audience</vt:lpstr>
      <vt:lpstr>A reminder…</vt:lpstr>
      <vt:lpstr>Media companies use synergy</vt:lpstr>
      <vt:lpstr>Ways hype can be created around a new media product:</vt:lpstr>
      <vt:lpstr>Advertising across platforms</vt:lpstr>
      <vt:lpstr>Gaining audience feedback on content</vt:lpstr>
      <vt:lpstr>Conducting audience feedback</vt:lpstr>
      <vt:lpstr>What open and closed questions might you ask your target audience after the first show airs? Why would these questions help to shape the programme in the future?</vt:lpstr>
      <vt:lpstr>Things to consider when targeting primary research:</vt:lpstr>
      <vt:lpstr>How to develop the future content of the show</vt:lpstr>
      <vt:lpstr>Feedback could also be given through:</vt:lpstr>
      <vt:lpstr>How might the research be used?</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25: Research for product development </dc:title>
  <dc:creator>Microsoft Office User</dc:creator>
  <cp:lastModifiedBy>Microsoft Office User</cp:lastModifiedBy>
  <cp:revision>40</cp:revision>
  <dcterms:created xsi:type="dcterms:W3CDTF">2018-05-03T11:56:42Z</dcterms:created>
  <dcterms:modified xsi:type="dcterms:W3CDTF">2018-05-17T07:16:25Z</dcterms:modified>
</cp:coreProperties>
</file>