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1" r:id="rId3"/>
    <p:sldId id="259" r:id="rId4"/>
    <p:sldId id="258" r:id="rId5"/>
    <p:sldId id="257" r:id="rId6"/>
    <p:sldId id="260" r:id="rId7"/>
    <p:sldId id="263" r:id="rId8"/>
    <p:sldId id="264" r:id="rId9"/>
    <p:sldId id="262"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p:restoredTop sz="93095"/>
  </p:normalViewPr>
  <p:slideViewPr>
    <p:cSldViewPr snapToGrid="0" snapToObjects="1">
      <p:cViewPr varScale="1">
        <p:scale>
          <a:sx n="56" d="100"/>
          <a:sy n="56" d="100"/>
        </p:scale>
        <p:origin x="200"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938071-E3A5-7D4F-8A80-E15ACFA40E50}" type="datetimeFigureOut">
              <a:rPr lang="en-GB" smtClean="0"/>
              <a:t>07/12/2017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48B85-8777-1C44-8EC3-01A85588E406}" type="slidenum">
              <a:rPr lang="en-GB" smtClean="0"/>
              <a:t>‹#›</a:t>
            </a:fld>
            <a:endParaRPr lang="en-GB"/>
          </a:p>
        </p:txBody>
      </p:sp>
    </p:spTree>
    <p:extLst>
      <p:ext uri="{BB962C8B-B14F-4D97-AF65-F5344CB8AC3E}">
        <p14:creationId xmlns:p14="http://schemas.microsoft.com/office/powerpoint/2010/main" val="18054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ltLang="x-none"/>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850" eaLnBrk="0" hangingPunct="0">
              <a:defRPr>
                <a:solidFill>
                  <a:schemeClr val="tx1"/>
                </a:solidFill>
                <a:latin typeface="Arial" charset="0"/>
                <a:ea typeface="Arial" charset="0"/>
                <a:cs typeface="Arial" charset="0"/>
              </a:defRPr>
            </a:lvl1pPr>
            <a:lvl2pPr marL="742950" indent="-285750" defTabSz="958850" eaLnBrk="0" hangingPunct="0">
              <a:defRPr>
                <a:solidFill>
                  <a:schemeClr val="tx1"/>
                </a:solidFill>
                <a:latin typeface="Arial" charset="0"/>
                <a:ea typeface="Arial" charset="0"/>
                <a:cs typeface="Arial" charset="0"/>
              </a:defRPr>
            </a:lvl2pPr>
            <a:lvl3pPr marL="1143000" indent="-228600" defTabSz="958850" eaLnBrk="0" hangingPunct="0">
              <a:defRPr>
                <a:solidFill>
                  <a:schemeClr val="tx1"/>
                </a:solidFill>
                <a:latin typeface="Arial" charset="0"/>
                <a:ea typeface="Arial" charset="0"/>
                <a:cs typeface="Arial" charset="0"/>
              </a:defRPr>
            </a:lvl3pPr>
            <a:lvl4pPr marL="1600200" indent="-228600" defTabSz="958850" eaLnBrk="0" hangingPunct="0">
              <a:defRPr>
                <a:solidFill>
                  <a:schemeClr val="tx1"/>
                </a:solidFill>
                <a:latin typeface="Arial" charset="0"/>
                <a:ea typeface="Arial" charset="0"/>
                <a:cs typeface="Arial" charset="0"/>
              </a:defRPr>
            </a:lvl4pPr>
            <a:lvl5pPr marL="2057400" indent="-228600" defTabSz="958850" eaLnBrk="0" hangingPunct="0">
              <a:defRPr>
                <a:solidFill>
                  <a:schemeClr val="tx1"/>
                </a:solidFill>
                <a:latin typeface="Arial" charset="0"/>
                <a:ea typeface="Arial" charset="0"/>
                <a:cs typeface="Arial" charset="0"/>
              </a:defRPr>
            </a:lvl5pPr>
            <a:lvl6pPr marL="2514600" indent="-228600" defTabSz="95885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5885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5885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5885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9BFA36A-5F00-B041-BC5D-B126A02A6202}" type="slidenum">
              <a:rPr lang="en-US" altLang="x-none"/>
              <a:pPr eaLnBrk="1" hangingPunct="1"/>
              <a:t>4</a:t>
            </a:fld>
            <a:endParaRPr lang="en-US" altLang="x-none"/>
          </a:p>
        </p:txBody>
      </p:sp>
    </p:spTree>
    <p:extLst>
      <p:ext uri="{BB962C8B-B14F-4D97-AF65-F5344CB8AC3E}">
        <p14:creationId xmlns:p14="http://schemas.microsoft.com/office/powerpoint/2010/main" val="22502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5734F33-B26D-A342-B0A5-CDC5A991D865}"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138888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734F33-B26D-A342-B0A5-CDC5A991D865}"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1076525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734F33-B26D-A342-B0A5-CDC5A991D865}"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62082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734F33-B26D-A342-B0A5-CDC5A991D865}"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1988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34F33-B26D-A342-B0A5-CDC5A991D865}"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162859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5734F33-B26D-A342-B0A5-CDC5A991D865}" type="datetimeFigureOut">
              <a:rPr lang="en-GB" smtClean="0"/>
              <a:t>07/12/2017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4775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5734F33-B26D-A342-B0A5-CDC5A991D865}" type="datetimeFigureOut">
              <a:rPr lang="en-GB" smtClean="0"/>
              <a:t>07/12/2017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157138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5734F33-B26D-A342-B0A5-CDC5A991D865}" type="datetimeFigureOut">
              <a:rPr lang="en-GB" smtClean="0"/>
              <a:t>07/12/2017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56901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34F33-B26D-A342-B0A5-CDC5A991D865}" type="datetimeFigureOut">
              <a:rPr lang="en-GB" smtClean="0"/>
              <a:t>07/12/2017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69360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34F33-B26D-A342-B0A5-CDC5A991D865}" type="datetimeFigureOut">
              <a:rPr lang="en-GB" smtClean="0"/>
              <a:t>07/12/2017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818031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34F33-B26D-A342-B0A5-CDC5A991D865}" type="datetimeFigureOut">
              <a:rPr lang="en-GB" smtClean="0"/>
              <a:t>07/12/2017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60D31E-F0C6-3849-A8F5-96AA433AE43A}" type="slidenum">
              <a:rPr lang="en-GB" smtClean="0"/>
              <a:t>‹#›</a:t>
            </a:fld>
            <a:endParaRPr lang="en-GB"/>
          </a:p>
        </p:txBody>
      </p:sp>
    </p:spTree>
    <p:extLst>
      <p:ext uri="{BB962C8B-B14F-4D97-AF65-F5344CB8AC3E}">
        <p14:creationId xmlns:p14="http://schemas.microsoft.com/office/powerpoint/2010/main" val="4686082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34F33-B26D-A342-B0A5-CDC5A991D865}" type="datetimeFigureOut">
              <a:rPr lang="en-GB" smtClean="0"/>
              <a:t>07/12/2017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0D31E-F0C6-3849-A8F5-96AA433AE43A}" type="slidenum">
              <a:rPr lang="en-GB" smtClean="0"/>
              <a:t>‹#›</a:t>
            </a:fld>
            <a:endParaRPr lang="en-GB"/>
          </a:p>
        </p:txBody>
      </p:sp>
    </p:spTree>
    <p:extLst>
      <p:ext uri="{BB962C8B-B14F-4D97-AF65-F5344CB8AC3E}">
        <p14:creationId xmlns:p14="http://schemas.microsoft.com/office/powerpoint/2010/main" val="958509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helpandfeedback/use-material#iwanttoplayawholetvorradioprogrammeoracliptoanaudience" TargetMode="External"/><Relationship Id="rId4" Type="http://schemas.openxmlformats.org/officeDocument/2006/relationships/hyperlink" Target="http://www.gcflearnfree.org/blogbasics/copyright-and-fair-use/full/" TargetMode="External"/><Relationship Id="rId1" Type="http://schemas.openxmlformats.org/officeDocument/2006/relationships/slideLayout" Target="../slideLayouts/slideLayout2.xml"/><Relationship Id="rId2" Type="http://schemas.openxmlformats.org/officeDocument/2006/relationships/hyperlink" Target="https://www.copyrightservice.co.uk/ukcs/docs/edupack.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copyrightservice.co.uk/copyright/p01_uk_copyright_la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TyGVtbbLRyc" TargetMode="External"/><Relationship Id="rId4" Type="http://schemas.openxmlformats.org/officeDocument/2006/relationships/hyperlink" Target="https://www.youtube.com/watch?v=qsUKq0Nrvw0" TargetMode="External"/><Relationship Id="rId1" Type="http://schemas.openxmlformats.org/officeDocument/2006/relationships/slideLayout" Target="../slideLayouts/slideLayout2.xml"/><Relationship Id="rId2" Type="http://schemas.openxmlformats.org/officeDocument/2006/relationships/hyperlink" Target="https://www.youtube.com/watch?v=ymp29R4XF2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news/entertainment-arts-2940812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Copyright Law</a:t>
            </a:r>
            <a:endParaRPr lang="en-GB" dirty="0"/>
          </a:p>
        </p:txBody>
      </p:sp>
      <p:sp>
        <p:nvSpPr>
          <p:cNvPr id="3" name="Subtitle 2"/>
          <p:cNvSpPr>
            <a:spLocks noGrp="1"/>
          </p:cNvSpPr>
          <p:nvPr>
            <p:ph type="subTitle" idx="1"/>
          </p:nvPr>
        </p:nvSpPr>
        <p:spPr/>
        <p:txBody>
          <a:bodyPr/>
          <a:lstStyle/>
          <a:p>
            <a:endParaRPr lang="en-GB" dirty="0" smtClean="0"/>
          </a:p>
          <a:p>
            <a:r>
              <a:rPr lang="en-GB" dirty="0" smtClean="0"/>
              <a:t>L.O. – How might copyright law affect our new media text?</a:t>
            </a:r>
            <a:endParaRPr lang="en-GB" dirty="0"/>
          </a:p>
        </p:txBody>
      </p:sp>
    </p:spTree>
    <p:extLst>
      <p:ext uri="{BB962C8B-B14F-4D97-AF65-F5344CB8AC3E}">
        <p14:creationId xmlns:p14="http://schemas.microsoft.com/office/powerpoint/2010/main" val="1700301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Regulatory Considerations</a:t>
            </a:r>
            <a:endParaRPr lang="en-GB" dirty="0"/>
          </a:p>
        </p:txBody>
      </p:sp>
      <p:sp>
        <p:nvSpPr>
          <p:cNvPr id="5" name="Subtitle 4"/>
          <p:cNvSpPr>
            <a:spLocks noGrp="1"/>
          </p:cNvSpPr>
          <p:nvPr>
            <p:ph type="subTitle" idx="1"/>
          </p:nvPr>
        </p:nvSpPr>
        <p:spPr/>
        <p:txBody>
          <a:bodyPr>
            <a:normAutofit lnSpcReduction="10000"/>
          </a:bodyPr>
          <a:lstStyle/>
          <a:p>
            <a:r>
              <a:rPr lang="en-GB" dirty="0" smtClean="0"/>
              <a:t>L.O. – What regulatory guidelines must we consider when planning and producing a new media text?</a:t>
            </a:r>
          </a:p>
          <a:p>
            <a:endParaRPr lang="en-GB" dirty="0"/>
          </a:p>
          <a:p>
            <a:r>
              <a:rPr lang="en-GB" dirty="0" smtClean="0"/>
              <a:t>Building on skills from Unit 1 and 2</a:t>
            </a:r>
            <a:endParaRPr lang="en-GB" dirty="0"/>
          </a:p>
        </p:txBody>
      </p:sp>
    </p:spTree>
    <p:extLst>
      <p:ext uri="{BB962C8B-B14F-4D97-AF65-F5344CB8AC3E}">
        <p14:creationId xmlns:p14="http://schemas.microsoft.com/office/powerpoint/2010/main" val="2140378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regulation and how might it affect a media text?</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200124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Media regulation</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dirty="0" smtClean="0"/>
              <a:t>media regulation</a:t>
            </a:r>
            <a:r>
              <a:rPr lang="en-GB" dirty="0" smtClean="0"/>
              <a:t> – the control or guidance of media content by governments and other bodies. This means that media </a:t>
            </a:r>
            <a:r>
              <a:rPr lang="en-GB" smtClean="0"/>
              <a:t>consumption is monitored</a:t>
            </a:r>
            <a:r>
              <a:rPr lang="en-GB" dirty="0" smtClean="0"/>
              <a:t>.</a:t>
            </a:r>
            <a:endParaRPr lang="en-GB" b="1" dirty="0" smtClean="0"/>
          </a:p>
          <a:p>
            <a:endParaRPr lang="en-GB" dirty="0"/>
          </a:p>
          <a:p>
            <a:r>
              <a:rPr lang="en-GB" dirty="0" smtClean="0"/>
              <a:t>The media industries are subject to regulation</a:t>
            </a:r>
          </a:p>
          <a:p>
            <a:endParaRPr lang="en-GB" dirty="0"/>
          </a:p>
          <a:p>
            <a:r>
              <a:rPr lang="en-GB" dirty="0"/>
              <a:t>S</a:t>
            </a:r>
            <a:r>
              <a:rPr lang="en-GB" dirty="0" smtClean="0"/>
              <a:t>ome are government appointed (state regulation or statutory regulation)</a:t>
            </a:r>
          </a:p>
          <a:p>
            <a:endParaRPr lang="en-GB" dirty="0" smtClean="0"/>
          </a:p>
          <a:p>
            <a:r>
              <a:rPr lang="en-GB" dirty="0" smtClean="0"/>
              <a:t>This means that the media can be controlled by laws set out in parliament</a:t>
            </a:r>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748608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create </a:t>
            </a:r>
            <a:r>
              <a:rPr lang="en-US" dirty="0"/>
              <a:t>a short report that outlines the main guidelines that need to be followed based on the proposal </a:t>
            </a:r>
            <a:r>
              <a:rPr lang="en-US" dirty="0" smtClean="0"/>
              <a:t>you developed for a new media product</a:t>
            </a:r>
          </a:p>
          <a:p>
            <a:endParaRPr lang="en-US" dirty="0" smtClean="0"/>
          </a:p>
          <a:p>
            <a:pPr marL="0" indent="0">
              <a:buNone/>
            </a:pPr>
            <a:r>
              <a:rPr lang="en-US" dirty="0" smtClean="0"/>
              <a:t>Useful </a:t>
            </a:r>
            <a:r>
              <a:rPr lang="en-US" dirty="0"/>
              <a:t>resources: </a:t>
            </a:r>
            <a:endParaRPr lang="en-US" dirty="0" smtClean="0"/>
          </a:p>
          <a:p>
            <a:pPr marL="0" indent="0">
              <a:buNone/>
            </a:pPr>
            <a:r>
              <a:rPr lang="en-US" dirty="0" err="1"/>
              <a:t>www.bbfc.co.uk</a:t>
            </a:r>
            <a:r>
              <a:rPr lang="en-US" dirty="0"/>
              <a:t> </a:t>
            </a:r>
            <a:endParaRPr lang="en-US" dirty="0" smtClean="0"/>
          </a:p>
          <a:p>
            <a:pPr marL="0" indent="0">
              <a:buNone/>
            </a:pPr>
            <a:r>
              <a:rPr lang="en-US" dirty="0" err="1" smtClean="0"/>
              <a:t>www.ofcom.org.uk</a:t>
            </a:r>
            <a:r>
              <a:rPr lang="en-US" dirty="0" smtClean="0"/>
              <a:t> </a:t>
            </a:r>
          </a:p>
          <a:p>
            <a:pPr marL="0" indent="0">
              <a:buNone/>
            </a:pPr>
            <a:r>
              <a:rPr lang="en-US" dirty="0" err="1" smtClean="0"/>
              <a:t>www.asa.org.uk</a:t>
            </a:r>
            <a:r>
              <a:rPr lang="en-US" dirty="0" smtClean="0"/>
              <a:t> </a:t>
            </a:r>
          </a:p>
          <a:p>
            <a:pPr marL="0" indent="0">
              <a:buNone/>
            </a:pPr>
            <a:endParaRPr lang="en-US" dirty="0"/>
          </a:p>
          <a:p>
            <a:pPr marL="0" indent="0">
              <a:buNone/>
            </a:pPr>
            <a:r>
              <a:rPr lang="en-US" dirty="0" smtClean="0"/>
              <a:t>Why might we need to look into each of these regulatory bodies? Which one would we need to focus on in more detail?</a:t>
            </a:r>
          </a:p>
          <a:p>
            <a:endParaRPr lang="en-GB" dirty="0"/>
          </a:p>
        </p:txBody>
      </p:sp>
    </p:spTree>
    <p:extLst>
      <p:ext uri="{BB962C8B-B14F-4D97-AF65-F5344CB8AC3E}">
        <p14:creationId xmlns:p14="http://schemas.microsoft.com/office/powerpoint/2010/main" val="554190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 activity:</a:t>
            </a:r>
            <a:endParaRPr lang="en-GB" dirty="0"/>
          </a:p>
        </p:txBody>
      </p:sp>
      <p:sp>
        <p:nvSpPr>
          <p:cNvPr id="3" name="Content Placeholder 2"/>
          <p:cNvSpPr>
            <a:spLocks noGrp="1"/>
          </p:cNvSpPr>
          <p:nvPr>
            <p:ph idx="1"/>
          </p:nvPr>
        </p:nvSpPr>
        <p:spPr/>
        <p:txBody>
          <a:bodyPr/>
          <a:lstStyle/>
          <a:p>
            <a:endParaRPr lang="en-GB" dirty="0" smtClean="0"/>
          </a:p>
          <a:p>
            <a:r>
              <a:rPr lang="en-GB" dirty="0" smtClean="0"/>
              <a:t>Watch the opening of an episode of a media text similar to the one you are developing</a:t>
            </a:r>
          </a:p>
          <a:p>
            <a:endParaRPr lang="en-GB" dirty="0"/>
          </a:p>
          <a:p>
            <a:r>
              <a:rPr lang="en-GB" smtClean="0"/>
              <a:t>What </a:t>
            </a:r>
            <a:r>
              <a:rPr lang="en-GB" dirty="0" err="1"/>
              <a:t>c</a:t>
            </a:r>
            <a:r>
              <a:rPr lang="en-GB" smtClean="0"/>
              <a:t>opyright </a:t>
            </a:r>
            <a:r>
              <a:rPr lang="en-GB" dirty="0" smtClean="0"/>
              <a:t>and regulation issues might have to be considered before the text </a:t>
            </a:r>
            <a:r>
              <a:rPr lang="en-GB" smtClean="0"/>
              <a:t>was allowed to be made?</a:t>
            </a:r>
            <a:endParaRPr lang="en-GB"/>
          </a:p>
        </p:txBody>
      </p:sp>
    </p:spTree>
    <p:extLst>
      <p:ext uri="{BB962C8B-B14F-4D97-AF65-F5344CB8AC3E}">
        <p14:creationId xmlns:p14="http://schemas.microsoft.com/office/powerpoint/2010/main" val="1275469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copyright?</a:t>
            </a:r>
            <a:endParaRPr lang="en-GB" dirty="0"/>
          </a:p>
        </p:txBody>
      </p:sp>
      <p:sp>
        <p:nvSpPr>
          <p:cNvPr id="3" name="Content Placeholder 2"/>
          <p:cNvSpPr>
            <a:spLocks noGrp="1"/>
          </p:cNvSpPr>
          <p:nvPr>
            <p:ph idx="1"/>
          </p:nvPr>
        </p:nvSpPr>
        <p:spPr/>
        <p:txBody>
          <a:bodyPr/>
          <a:lstStyle/>
          <a:p>
            <a:r>
              <a:rPr lang="en-GB" dirty="0" smtClean="0"/>
              <a:t>The legal right for </a:t>
            </a:r>
            <a:r>
              <a:rPr lang="en-GB" smtClean="0"/>
              <a:t>the </a:t>
            </a:r>
            <a:r>
              <a:rPr lang="en-GB" smtClean="0"/>
              <a:t>producer </a:t>
            </a:r>
            <a:r>
              <a:rPr lang="en-GB" dirty="0" smtClean="0"/>
              <a:t>of a product to have exclusive right to use it. Others need to ask for permission and usually pay a fee to use a product copyrighted by its producer</a:t>
            </a:r>
            <a:endParaRPr lang="en-GB" dirty="0"/>
          </a:p>
        </p:txBody>
      </p:sp>
    </p:spTree>
    <p:extLst>
      <p:ext uri="{BB962C8B-B14F-4D97-AF65-F5344CB8AC3E}">
        <p14:creationId xmlns:p14="http://schemas.microsoft.com/office/powerpoint/2010/main" val="1332567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rights occur </a:t>
            </a:r>
            <a:endParaRPr lang="en-GB" dirty="0"/>
          </a:p>
        </p:txBody>
      </p:sp>
      <p:sp>
        <p:nvSpPr>
          <p:cNvPr id="3" name="Content Placeholder 2"/>
          <p:cNvSpPr>
            <a:spLocks noGrp="1"/>
          </p:cNvSpPr>
          <p:nvPr>
            <p:ph idx="1"/>
          </p:nvPr>
        </p:nvSpPr>
        <p:spPr>
          <a:xfrm>
            <a:off x="838200" y="1825624"/>
            <a:ext cx="10515600" cy="4735195"/>
          </a:xfrm>
        </p:spPr>
        <p:txBody>
          <a:bodyPr>
            <a:normAutofit/>
          </a:bodyPr>
          <a:lstStyle/>
          <a:p>
            <a:r>
              <a:rPr lang="en-US" dirty="0" smtClean="0"/>
              <a:t>Copyright </a:t>
            </a:r>
            <a:r>
              <a:rPr lang="en-US" dirty="0"/>
              <a:t>is an automatic right and arises whenever an individual or company creates a work. To qualify, a work should be regarded as original, and exhibit a degree of </a:t>
            </a:r>
            <a:r>
              <a:rPr lang="en-US" dirty="0" err="1"/>
              <a:t>labour</a:t>
            </a:r>
            <a:r>
              <a:rPr lang="en-US" dirty="0"/>
              <a:t>, skill or judgement</a:t>
            </a:r>
            <a:r>
              <a:rPr lang="en-US" dirty="0" smtClean="0"/>
              <a:t>.</a:t>
            </a:r>
          </a:p>
          <a:p>
            <a:endParaRPr lang="en-US" dirty="0"/>
          </a:p>
          <a:p>
            <a:pPr marL="0" indent="0">
              <a:buNone/>
            </a:pPr>
            <a:endParaRPr lang="en-US" dirty="0" smtClean="0"/>
          </a:p>
          <a:p>
            <a:pPr marL="0" indent="0">
              <a:buNone/>
            </a:pPr>
            <a:r>
              <a:rPr lang="en-US" dirty="0"/>
              <a:t>W</a:t>
            </a:r>
            <a:r>
              <a:rPr lang="en-US" dirty="0" smtClean="0"/>
              <a:t>ebsites to find out more about copyright law</a:t>
            </a:r>
            <a:r>
              <a:rPr lang="en-US" dirty="0" smtClean="0"/>
              <a:t>:</a:t>
            </a:r>
            <a:endParaRPr lang="en-US" dirty="0" smtClean="0"/>
          </a:p>
          <a:p>
            <a:r>
              <a:rPr lang="en-US" dirty="0">
                <a:hlinkClick r:id="rId2"/>
              </a:rPr>
              <a:t>https://</a:t>
            </a:r>
            <a:r>
              <a:rPr lang="en-US" dirty="0" smtClean="0">
                <a:hlinkClick r:id="rId2"/>
              </a:rPr>
              <a:t>www.copyrightservice.co.uk/ukcs/docs/edupack.pdf</a:t>
            </a:r>
            <a:r>
              <a:rPr lang="en-US" dirty="0" smtClean="0"/>
              <a:t> </a:t>
            </a:r>
          </a:p>
          <a:p>
            <a:r>
              <a:rPr lang="en-US" dirty="0" smtClean="0">
                <a:hlinkClick r:id="rId3"/>
              </a:rPr>
              <a:t>http</a:t>
            </a:r>
            <a:r>
              <a:rPr lang="en-US" dirty="0">
                <a:hlinkClick r:id="rId3"/>
              </a:rPr>
              <a:t>://</a:t>
            </a:r>
            <a:r>
              <a:rPr lang="en-US" dirty="0" smtClean="0">
                <a:hlinkClick r:id="rId3"/>
              </a:rPr>
              <a:t>www.bbc.co.uk/helpandfeedback/use-material#iwanttoplayawholetvorradioprogrammeoracliptoanaudience</a:t>
            </a:r>
            <a:r>
              <a:rPr lang="en-US" dirty="0" smtClean="0"/>
              <a:t> </a:t>
            </a:r>
          </a:p>
          <a:p>
            <a:r>
              <a:rPr lang="en-US" dirty="0" smtClean="0">
                <a:hlinkClick r:id="rId4"/>
              </a:rPr>
              <a:t>http</a:t>
            </a:r>
            <a:r>
              <a:rPr lang="en-US" dirty="0">
                <a:hlinkClick r:id="rId4"/>
              </a:rPr>
              <a:t>://www.gcflearnfree.org/blogbasics/copyright-and-fair-use/full</a:t>
            </a:r>
            <a:r>
              <a:rPr lang="en-US" dirty="0" smtClean="0">
                <a:hlinkClick r:id="rId4"/>
              </a:rPr>
              <a:t>/</a:t>
            </a:r>
            <a:endParaRPr lang="en-US" dirty="0" smtClean="0"/>
          </a:p>
          <a:p>
            <a:endParaRPr lang="en-US" dirty="0"/>
          </a:p>
          <a:p>
            <a:endParaRPr lang="en-US" dirty="0"/>
          </a:p>
          <a:p>
            <a:endParaRPr lang="en-GB" dirty="0"/>
          </a:p>
        </p:txBody>
      </p:sp>
    </p:spTree>
    <p:extLst>
      <p:ext uri="{BB962C8B-B14F-4D97-AF65-F5344CB8AC3E}">
        <p14:creationId xmlns:p14="http://schemas.microsoft.com/office/powerpoint/2010/main" val="884140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365126"/>
            <a:ext cx="10515600" cy="810532"/>
          </a:xfrm>
        </p:spPr>
        <p:txBody>
          <a:bodyPr/>
          <a:lstStyle/>
          <a:p>
            <a:pPr eaLnBrk="1" hangingPunct="1"/>
            <a:r>
              <a:rPr lang="en-GB" altLang="x-none" sz="4000" dirty="0"/>
              <a:t>What do you know about copyright?</a:t>
            </a:r>
            <a:endParaRPr lang="en-US" altLang="x-none" sz="4000" dirty="0"/>
          </a:p>
        </p:txBody>
      </p:sp>
      <p:sp>
        <p:nvSpPr>
          <p:cNvPr id="32774" name="Rectangle 6"/>
          <p:cNvSpPr>
            <a:spLocks noGrp="1" noChangeArrowheads="1"/>
          </p:cNvSpPr>
          <p:nvPr>
            <p:ph type="body" idx="1"/>
          </p:nvPr>
        </p:nvSpPr>
        <p:spPr>
          <a:xfrm>
            <a:off x="838200" y="1362269"/>
            <a:ext cx="10515600" cy="5075853"/>
          </a:xfrm>
          <a:solidFill>
            <a:schemeClr val="bg1"/>
          </a:solidFill>
          <a:ln w="25400">
            <a:solidFill>
              <a:srgbClr val="46A1A8"/>
            </a:solidFill>
            <a:miter lim="800000"/>
            <a:headEnd/>
            <a:tailEnd/>
          </a:ln>
        </p:spPr>
        <p:txBody>
          <a:bodyPr>
            <a:normAutofit fontScale="92500" lnSpcReduction="20000"/>
          </a:bodyPr>
          <a:lstStyle/>
          <a:p>
            <a:pPr marL="0" indent="0">
              <a:buNone/>
            </a:pPr>
            <a:r>
              <a:rPr lang="en-US" altLang="x-none" dirty="0">
                <a:solidFill>
                  <a:srgbClr val="7E0492"/>
                </a:solidFill>
              </a:rPr>
              <a:t>Copyright, Designs and Patents Act 1988</a:t>
            </a:r>
          </a:p>
          <a:p>
            <a:pPr marL="0" indent="0">
              <a:buNone/>
            </a:pPr>
            <a:r>
              <a:rPr lang="en-US" altLang="x-none" sz="2000" dirty="0"/>
              <a:t>The law gives the creators of literary, dramatic, musical, artistic works, sound recordings, broadcasts, films and typographical arrangement of published editions, rights to control the ways in which their material may be used</a:t>
            </a:r>
            <a:r>
              <a:rPr lang="en-US" altLang="x-none" sz="2000" dirty="0" smtClean="0"/>
              <a:t>.</a:t>
            </a:r>
            <a:endParaRPr lang="en-US" altLang="x-none" sz="2000" dirty="0"/>
          </a:p>
          <a:p>
            <a:pPr marL="0" indent="0">
              <a:buNone/>
            </a:pPr>
            <a:r>
              <a:rPr lang="en-US" sz="2000" dirty="0"/>
              <a:t>The rights cover; broadcast and public performance, copying, adapting, issuing, renting and lending copies to the public.</a:t>
            </a:r>
          </a:p>
          <a:p>
            <a:pPr marL="0" indent="0">
              <a:buNone/>
            </a:pPr>
            <a:r>
              <a:rPr lang="en-US" sz="2000" dirty="0"/>
              <a:t>In many cases, the creator will also have the right to be identified as the author and to object to distortions of his work.</a:t>
            </a:r>
          </a:p>
          <a:p>
            <a:pPr marL="0" indent="0">
              <a:buNone/>
            </a:pPr>
            <a:r>
              <a:rPr lang="en-US" sz="2000" dirty="0"/>
              <a:t>International conventions give protection in most countries, subject to national laws.</a:t>
            </a:r>
          </a:p>
          <a:p>
            <a:pPr marL="0" indent="0">
              <a:buNone/>
            </a:pPr>
            <a:r>
              <a:rPr lang="en-US" altLang="x-none" sz="2000" dirty="0" smtClean="0"/>
              <a:t> </a:t>
            </a:r>
            <a:endParaRPr lang="en-US" altLang="x-none" sz="2000" dirty="0"/>
          </a:p>
          <a:p>
            <a:pPr marL="0" indent="0">
              <a:buNone/>
            </a:pPr>
            <a:r>
              <a:rPr lang="en-US" altLang="x-none" sz="2000" dirty="0"/>
              <a:t>It is an offence to perform any of the following acts without the consent of the owner:</a:t>
            </a:r>
          </a:p>
          <a:p>
            <a:pPr marL="0" indent="0"/>
            <a:r>
              <a:rPr lang="en-US" altLang="x-none" sz="2000" dirty="0"/>
              <a:t>Copy the work.</a:t>
            </a:r>
          </a:p>
          <a:p>
            <a:pPr marL="0" indent="0"/>
            <a:r>
              <a:rPr lang="en-US" altLang="x-none" sz="2000" dirty="0"/>
              <a:t>Rent, lend or issue copies of the work to the public.</a:t>
            </a:r>
          </a:p>
          <a:p>
            <a:pPr marL="0" indent="0"/>
            <a:r>
              <a:rPr lang="en-US" altLang="x-none" sz="2000" dirty="0"/>
              <a:t>Perform, broadcast or show the work in public.</a:t>
            </a:r>
          </a:p>
          <a:p>
            <a:pPr marL="0" indent="0"/>
            <a:r>
              <a:rPr lang="en-US" altLang="x-none" sz="2000" dirty="0"/>
              <a:t>Adapt the work.</a:t>
            </a:r>
          </a:p>
          <a:p>
            <a:pPr marL="0" indent="0">
              <a:buNone/>
            </a:pPr>
            <a:endParaRPr lang="en-US" altLang="x-none" sz="1600" dirty="0"/>
          </a:p>
          <a:p>
            <a:pPr marL="0" indent="0">
              <a:buNone/>
            </a:pPr>
            <a:r>
              <a:rPr lang="en-US" altLang="x-none" sz="1600" dirty="0">
                <a:hlinkClick r:id="rId3"/>
              </a:rPr>
              <a:t>http://www.copyrightservice.co.uk/copyright/p01_uk_copyright_law</a:t>
            </a:r>
            <a:endParaRPr lang="en-US" altLang="x-none" sz="1600" dirty="0"/>
          </a:p>
          <a:p>
            <a:pPr marL="0" indent="0"/>
            <a:endParaRPr lang="en-US" altLang="x-none" sz="1600" dirty="0"/>
          </a:p>
        </p:txBody>
      </p:sp>
    </p:spTree>
    <p:extLst>
      <p:ext uri="{BB962C8B-B14F-4D97-AF65-F5344CB8AC3E}">
        <p14:creationId xmlns:p14="http://schemas.microsoft.com/office/powerpoint/2010/main" val="1619504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774">
                                            <p:txEl>
                                              <p:pRg st="0" end="0"/>
                                            </p:txEl>
                                          </p:spTgt>
                                        </p:tgtEl>
                                        <p:attrNameLst>
                                          <p:attrName>style.visibility</p:attrName>
                                        </p:attrNameLst>
                                      </p:cBhvr>
                                      <p:to>
                                        <p:strVal val="visible"/>
                                      </p:to>
                                    </p:set>
                                    <p:anim calcmode="lin" valueType="num">
                                      <p:cBhvr additive="base">
                                        <p:cTn id="7" dur="500" fill="hold"/>
                                        <p:tgtEl>
                                          <p:spTgt spid="327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2774">
                                            <p:txEl>
                                              <p:pRg st="1" end="1"/>
                                            </p:txEl>
                                          </p:spTgt>
                                        </p:tgtEl>
                                        <p:attrNameLst>
                                          <p:attrName>style.visibility</p:attrName>
                                        </p:attrNameLst>
                                      </p:cBhvr>
                                      <p:to>
                                        <p:strVal val="visible"/>
                                      </p:to>
                                    </p:set>
                                    <p:anim calcmode="lin" valueType="num">
                                      <p:cBhvr additive="base">
                                        <p:cTn id="11" dur="500" fill="hold"/>
                                        <p:tgtEl>
                                          <p:spTgt spid="3277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77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2774">
                                            <p:txEl>
                                              <p:pRg st="5" end="5"/>
                                            </p:txEl>
                                          </p:spTgt>
                                        </p:tgtEl>
                                        <p:attrNameLst>
                                          <p:attrName>style.visibility</p:attrName>
                                        </p:attrNameLst>
                                      </p:cBhvr>
                                      <p:to>
                                        <p:strVal val="visible"/>
                                      </p:to>
                                    </p:set>
                                    <p:anim calcmode="lin" valueType="num">
                                      <p:cBhvr additive="base">
                                        <p:cTn id="15" dur="500" fill="hold"/>
                                        <p:tgtEl>
                                          <p:spTgt spid="3277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277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2774">
                                            <p:txEl>
                                              <p:pRg st="2" end="2"/>
                                            </p:txEl>
                                          </p:spTgt>
                                        </p:tgtEl>
                                        <p:attrNameLst>
                                          <p:attrName>style.visibility</p:attrName>
                                        </p:attrNameLst>
                                      </p:cBhvr>
                                      <p:to>
                                        <p:strVal val="visible"/>
                                      </p:to>
                                    </p:set>
                                    <p:anim calcmode="lin" valueType="num">
                                      <p:cBhvr additive="base">
                                        <p:cTn id="19" dur="500" fill="hold"/>
                                        <p:tgtEl>
                                          <p:spTgt spid="327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2774">
                                            <p:txEl>
                                              <p:pRg st="3" end="3"/>
                                            </p:txEl>
                                          </p:spTgt>
                                        </p:tgtEl>
                                        <p:attrNameLst>
                                          <p:attrName>style.visibility</p:attrName>
                                        </p:attrNameLst>
                                      </p:cBhvr>
                                      <p:to>
                                        <p:strVal val="visible"/>
                                      </p:to>
                                    </p:set>
                                    <p:anim calcmode="lin" valueType="num">
                                      <p:cBhvr additive="base">
                                        <p:cTn id="23" dur="500" fill="hold"/>
                                        <p:tgtEl>
                                          <p:spTgt spid="3277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277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2774">
                                            <p:txEl>
                                              <p:pRg st="4" end="4"/>
                                            </p:txEl>
                                          </p:spTgt>
                                        </p:tgtEl>
                                        <p:attrNameLst>
                                          <p:attrName>style.visibility</p:attrName>
                                        </p:attrNameLst>
                                      </p:cBhvr>
                                      <p:to>
                                        <p:strVal val="visible"/>
                                      </p:to>
                                    </p:set>
                                    <p:anim calcmode="lin" valueType="num">
                                      <p:cBhvr additive="base">
                                        <p:cTn id="27" dur="500" fill="hold"/>
                                        <p:tgtEl>
                                          <p:spTgt spid="3277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277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2774">
                                            <p:txEl>
                                              <p:pRg st="6" end="6"/>
                                            </p:txEl>
                                          </p:spTgt>
                                        </p:tgtEl>
                                        <p:attrNameLst>
                                          <p:attrName>style.visibility</p:attrName>
                                        </p:attrNameLst>
                                      </p:cBhvr>
                                      <p:to>
                                        <p:strVal val="visible"/>
                                      </p:to>
                                    </p:set>
                                    <p:anim calcmode="lin" valueType="num">
                                      <p:cBhvr additive="base">
                                        <p:cTn id="31" dur="500" fill="hold"/>
                                        <p:tgtEl>
                                          <p:spTgt spid="3277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2774">
                                            <p:txEl>
                                              <p:pRg st="7" end="7"/>
                                            </p:txEl>
                                          </p:spTgt>
                                        </p:tgtEl>
                                        <p:attrNameLst>
                                          <p:attrName>style.visibility</p:attrName>
                                        </p:attrNameLst>
                                      </p:cBhvr>
                                      <p:to>
                                        <p:strVal val="visible"/>
                                      </p:to>
                                    </p:set>
                                    <p:anim calcmode="lin" valueType="num">
                                      <p:cBhvr additive="base">
                                        <p:cTn id="35" dur="500" fill="hold"/>
                                        <p:tgtEl>
                                          <p:spTgt spid="3277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277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2774">
                                            <p:txEl>
                                              <p:pRg st="8" end="8"/>
                                            </p:txEl>
                                          </p:spTgt>
                                        </p:tgtEl>
                                        <p:attrNameLst>
                                          <p:attrName>style.visibility</p:attrName>
                                        </p:attrNameLst>
                                      </p:cBhvr>
                                      <p:to>
                                        <p:strVal val="visible"/>
                                      </p:to>
                                    </p:set>
                                    <p:anim calcmode="lin" valueType="num">
                                      <p:cBhvr additive="base">
                                        <p:cTn id="39" dur="500" fill="hold"/>
                                        <p:tgtEl>
                                          <p:spTgt spid="3277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277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2774">
                                            <p:txEl>
                                              <p:pRg st="9" end="9"/>
                                            </p:txEl>
                                          </p:spTgt>
                                        </p:tgtEl>
                                        <p:attrNameLst>
                                          <p:attrName>style.visibility</p:attrName>
                                        </p:attrNameLst>
                                      </p:cBhvr>
                                      <p:to>
                                        <p:strVal val="visible"/>
                                      </p:to>
                                    </p:set>
                                    <p:anim calcmode="lin" valueType="num">
                                      <p:cBhvr additive="base">
                                        <p:cTn id="43" dur="500" fill="hold"/>
                                        <p:tgtEl>
                                          <p:spTgt spid="3277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277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2774">
                                            <p:txEl>
                                              <p:pRg st="10" end="10"/>
                                            </p:txEl>
                                          </p:spTgt>
                                        </p:tgtEl>
                                        <p:attrNameLst>
                                          <p:attrName>style.visibility</p:attrName>
                                        </p:attrNameLst>
                                      </p:cBhvr>
                                      <p:to>
                                        <p:strVal val="visible"/>
                                      </p:to>
                                    </p:set>
                                    <p:anim calcmode="lin" valueType="num">
                                      <p:cBhvr additive="base">
                                        <p:cTn id="47" dur="500" fill="hold"/>
                                        <p:tgtEl>
                                          <p:spTgt spid="3277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2774">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2774">
                                            <p:txEl>
                                              <p:pRg st="12" end="12"/>
                                            </p:txEl>
                                          </p:spTgt>
                                        </p:tgtEl>
                                        <p:attrNameLst>
                                          <p:attrName>style.visibility</p:attrName>
                                        </p:attrNameLst>
                                      </p:cBhvr>
                                      <p:to>
                                        <p:strVal val="visible"/>
                                      </p:to>
                                    </p:set>
                                    <p:anim calcmode="lin" valueType="num">
                                      <p:cBhvr additive="base">
                                        <p:cTn id="51" dur="500" fill="hold"/>
                                        <p:tgtEl>
                                          <p:spTgt spid="32774">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277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7"/>
            <a:ext cx="10515600" cy="885177"/>
          </a:xfrm>
        </p:spPr>
        <p:txBody>
          <a:bodyPr/>
          <a:lstStyle/>
          <a:p>
            <a:r>
              <a:rPr lang="en-GB" dirty="0" smtClean="0"/>
              <a:t>Types of work protected:</a:t>
            </a:r>
            <a:endParaRPr lang="en-GB" dirty="0"/>
          </a:p>
        </p:txBody>
      </p:sp>
      <p:sp>
        <p:nvSpPr>
          <p:cNvPr id="3" name="Content Placeholder 2"/>
          <p:cNvSpPr>
            <a:spLocks noGrp="1"/>
          </p:cNvSpPr>
          <p:nvPr>
            <p:ph idx="1"/>
          </p:nvPr>
        </p:nvSpPr>
        <p:spPr>
          <a:xfrm>
            <a:off x="838200" y="1362270"/>
            <a:ext cx="10515600" cy="5038530"/>
          </a:xfrm>
        </p:spPr>
        <p:txBody>
          <a:bodyPr>
            <a:normAutofit fontScale="92500" lnSpcReduction="20000"/>
          </a:bodyPr>
          <a:lstStyle/>
          <a:p>
            <a:r>
              <a:rPr lang="en-US" dirty="0"/>
              <a:t>Literary </a:t>
            </a:r>
            <a:r>
              <a:rPr lang="en-US" dirty="0" smtClean="0"/>
              <a:t>-</a:t>
            </a:r>
            <a:r>
              <a:rPr lang="en-US" dirty="0"/>
              <a:t> song lyrics, manuscripts, manuals, computer programs, commercial documents, leaflets, newsletters &amp; articles etc.</a:t>
            </a:r>
          </a:p>
          <a:p>
            <a:r>
              <a:rPr lang="en-US" dirty="0"/>
              <a:t>Dramatic </a:t>
            </a:r>
            <a:r>
              <a:rPr lang="en-US" dirty="0" smtClean="0"/>
              <a:t>-</a:t>
            </a:r>
            <a:r>
              <a:rPr lang="en-US" dirty="0"/>
              <a:t> plays, dance, etc.</a:t>
            </a:r>
          </a:p>
          <a:p>
            <a:r>
              <a:rPr lang="en-US" dirty="0"/>
              <a:t>Musical </a:t>
            </a:r>
            <a:r>
              <a:rPr lang="en-US" dirty="0" smtClean="0"/>
              <a:t>-</a:t>
            </a:r>
            <a:r>
              <a:rPr lang="en-US" dirty="0"/>
              <a:t> recordings and score.</a:t>
            </a:r>
          </a:p>
          <a:p>
            <a:r>
              <a:rPr lang="en-US" dirty="0"/>
              <a:t>Artistic </a:t>
            </a:r>
            <a:r>
              <a:rPr lang="en-US" dirty="0" smtClean="0"/>
              <a:t>-</a:t>
            </a:r>
            <a:r>
              <a:rPr lang="en-US" dirty="0"/>
              <a:t> photography, painting, sculptures, architecture, technical drawings/diagrams, maps, logos.</a:t>
            </a:r>
          </a:p>
          <a:p>
            <a:r>
              <a:rPr lang="en-US" dirty="0"/>
              <a:t>Typographical arrangement of published </a:t>
            </a:r>
            <a:r>
              <a:rPr lang="en-US" dirty="0" smtClean="0"/>
              <a:t>editions - magazines</a:t>
            </a:r>
            <a:r>
              <a:rPr lang="en-US" dirty="0"/>
              <a:t>, periodicals, etc.</a:t>
            </a:r>
          </a:p>
          <a:p>
            <a:r>
              <a:rPr lang="en-US" dirty="0"/>
              <a:t>Sound </a:t>
            </a:r>
            <a:r>
              <a:rPr lang="en-US" dirty="0" smtClean="0"/>
              <a:t>recording - may </a:t>
            </a:r>
            <a:r>
              <a:rPr lang="en-US" dirty="0"/>
              <a:t>be recordings of other copyright works, e.g. musical and literary.</a:t>
            </a:r>
          </a:p>
          <a:p>
            <a:r>
              <a:rPr lang="en-US" dirty="0"/>
              <a:t>Film </a:t>
            </a:r>
            <a:r>
              <a:rPr lang="en-US" dirty="0" smtClean="0"/>
              <a:t>-</a:t>
            </a:r>
            <a:r>
              <a:rPr lang="en-US" dirty="0"/>
              <a:t> video footage, films, broadcasts and cable </a:t>
            </a:r>
            <a:r>
              <a:rPr lang="en-US" dirty="0" err="1"/>
              <a:t>programmes</a:t>
            </a:r>
            <a:r>
              <a:rPr lang="en-US" dirty="0"/>
              <a:t>.</a:t>
            </a:r>
          </a:p>
          <a:p>
            <a:r>
              <a:rPr lang="en-US" dirty="0"/>
              <a:t>The Copyright (Computer Programs) Regulations 1992 extended the rules covering literary works to include computer </a:t>
            </a:r>
            <a:r>
              <a:rPr lang="en-US" dirty="0" err="1" smtClean="0"/>
              <a:t>programmes</a:t>
            </a:r>
            <a:endParaRPr lang="en-US" dirty="0"/>
          </a:p>
        </p:txBody>
      </p:sp>
    </p:spTree>
    <p:extLst>
      <p:ext uri="{BB962C8B-B14F-4D97-AF65-F5344CB8AC3E}">
        <p14:creationId xmlns:p14="http://schemas.microsoft.com/office/powerpoint/2010/main" val="400974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1797050" y="342900"/>
            <a:ext cx="8597900" cy="6172200"/>
          </a:xfrm>
          <a:prstGeom prst="rect">
            <a:avLst/>
          </a:prstGeom>
        </p:spPr>
      </p:pic>
    </p:spTree>
    <p:extLst>
      <p:ext uri="{BB962C8B-B14F-4D97-AF65-F5344CB8AC3E}">
        <p14:creationId xmlns:p14="http://schemas.microsoft.com/office/powerpoint/2010/main" val="150929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elements of the following clips may have needed permission from a copyright holder?</a:t>
            </a:r>
            <a:endParaRPr lang="en-GB" dirty="0"/>
          </a:p>
        </p:txBody>
      </p:sp>
      <p:sp>
        <p:nvSpPr>
          <p:cNvPr id="3" name="Content Placeholder 2"/>
          <p:cNvSpPr>
            <a:spLocks noGrp="1"/>
          </p:cNvSpPr>
          <p:nvPr>
            <p:ph idx="1"/>
          </p:nvPr>
        </p:nvSpPr>
        <p:spPr/>
        <p:txBody>
          <a:bodyPr/>
          <a:lstStyle/>
          <a:p>
            <a:endParaRPr lang="en-GB" dirty="0" smtClean="0"/>
          </a:p>
          <a:p>
            <a:r>
              <a:rPr lang="en-GB" dirty="0" smtClean="0">
                <a:hlinkClick r:id="rId2"/>
              </a:rPr>
              <a:t>https://www.youtube.com/watch?v=ymp29R4XF2g</a:t>
            </a:r>
            <a:endParaRPr lang="en-GB" dirty="0" smtClean="0"/>
          </a:p>
          <a:p>
            <a:endParaRPr lang="en-GB" dirty="0"/>
          </a:p>
          <a:p>
            <a:r>
              <a:rPr lang="en-GB" dirty="0" smtClean="0">
                <a:hlinkClick r:id="rId3"/>
              </a:rPr>
              <a:t>https://www.youtube.com/watch?v=TyGVtbbLRyc</a:t>
            </a:r>
            <a:endParaRPr lang="en-GB" dirty="0" smtClean="0"/>
          </a:p>
          <a:p>
            <a:endParaRPr lang="en-GB" dirty="0"/>
          </a:p>
          <a:p>
            <a:r>
              <a:rPr lang="en-GB" dirty="0" smtClean="0">
                <a:hlinkClick r:id="rId4"/>
              </a:rPr>
              <a:t>https://www.youtube.com/watch?v=qsUKq0Nrvw0</a:t>
            </a:r>
            <a:r>
              <a:rPr lang="en-GB" dirty="0" smtClean="0"/>
              <a:t> </a:t>
            </a:r>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24192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 parodies breach copyright law? </a:t>
            </a:r>
            <a:endParaRPr lang="en-GB" dirty="0"/>
          </a:p>
        </p:txBody>
      </p:sp>
      <p:sp>
        <p:nvSpPr>
          <p:cNvPr id="3" name="Content Placeholder 2"/>
          <p:cNvSpPr>
            <a:spLocks noGrp="1"/>
          </p:cNvSpPr>
          <p:nvPr>
            <p:ph idx="1"/>
          </p:nvPr>
        </p:nvSpPr>
        <p:spPr/>
        <p:txBody>
          <a:bodyPr/>
          <a:lstStyle/>
          <a:p>
            <a:endParaRPr lang="en-GB" dirty="0" smtClean="0"/>
          </a:p>
          <a:p>
            <a:pPr marL="0" indent="0">
              <a:buNone/>
            </a:pPr>
            <a:r>
              <a:rPr lang="en-GB" dirty="0" smtClean="0">
                <a:hlinkClick r:id="rId2"/>
              </a:rPr>
              <a:t>http://www.bbc.co.uk/news/entertainment-arts-29408121</a:t>
            </a:r>
            <a:r>
              <a:rPr lang="en-GB" dirty="0" smtClean="0"/>
              <a:t> </a:t>
            </a:r>
            <a:endParaRPr lang="en-GB" dirty="0"/>
          </a:p>
        </p:txBody>
      </p:sp>
    </p:spTree>
    <p:extLst>
      <p:ext uri="{BB962C8B-B14F-4D97-AF65-F5344CB8AC3E}">
        <p14:creationId xmlns:p14="http://schemas.microsoft.com/office/powerpoint/2010/main" val="98344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How might copyright law affect your media product idea?</a:t>
            </a:r>
            <a:endParaRPr lang="en-GB" dirty="0"/>
          </a:p>
        </p:txBody>
      </p:sp>
      <p:sp>
        <p:nvSpPr>
          <p:cNvPr id="5" name="Subtitle 4"/>
          <p:cNvSpPr>
            <a:spLocks noGrp="1"/>
          </p:cNvSpPr>
          <p:nvPr>
            <p:ph type="subTitle" idx="1"/>
          </p:nvPr>
        </p:nvSpPr>
        <p:spPr/>
        <p:txBody>
          <a:bodyPr/>
          <a:lstStyle/>
          <a:p>
            <a:endParaRPr lang="en-GB" dirty="0" smtClean="0"/>
          </a:p>
          <a:p>
            <a:r>
              <a:rPr lang="en-GB" dirty="0" smtClean="0"/>
              <a:t>Make a list of things you will need to consider under copyright law? What would a media production company need to do to ensure they weren’t sued?</a:t>
            </a:r>
            <a:endParaRPr lang="en-GB" dirty="0"/>
          </a:p>
        </p:txBody>
      </p:sp>
    </p:spTree>
    <p:extLst>
      <p:ext uri="{BB962C8B-B14F-4D97-AF65-F5344CB8AC3E}">
        <p14:creationId xmlns:p14="http://schemas.microsoft.com/office/powerpoint/2010/main" val="1026818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561</Words>
  <Application>Microsoft Macintosh PowerPoint</Application>
  <PresentationFormat>Widescreen</PresentationFormat>
  <Paragraphs>82</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Arial</vt:lpstr>
      <vt:lpstr>Office Theme</vt:lpstr>
      <vt:lpstr>Copyright Law</vt:lpstr>
      <vt:lpstr>What is copyright?</vt:lpstr>
      <vt:lpstr>When rights occur </vt:lpstr>
      <vt:lpstr>What do you know about copyright?</vt:lpstr>
      <vt:lpstr>Types of work protected:</vt:lpstr>
      <vt:lpstr>PowerPoint Presentation</vt:lpstr>
      <vt:lpstr>Which elements of the following clips may have needed permission from a copyright holder?</vt:lpstr>
      <vt:lpstr>Do parodies breach copyright law? </vt:lpstr>
      <vt:lpstr>How might copyright law affect your media product idea?</vt:lpstr>
      <vt:lpstr>Regulatory Considerations</vt:lpstr>
      <vt:lpstr>What is regulation and how might it affect a media text?</vt:lpstr>
      <vt:lpstr>Media regulation</vt:lpstr>
      <vt:lpstr>Your task:</vt:lpstr>
      <vt:lpstr>Extension activity:</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12</cp:revision>
  <dcterms:created xsi:type="dcterms:W3CDTF">2017-11-29T14:06:11Z</dcterms:created>
  <dcterms:modified xsi:type="dcterms:W3CDTF">2017-12-07T09:14:01Z</dcterms:modified>
</cp:coreProperties>
</file>