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9" r:id="rId5"/>
    <p:sldId id="270" r:id="rId6"/>
    <p:sldId id="276" r:id="rId7"/>
    <p:sldId id="259" r:id="rId8"/>
    <p:sldId id="273" r:id="rId9"/>
    <p:sldId id="277" r:id="rId10"/>
    <p:sldId id="278" r:id="rId11"/>
    <p:sldId id="279" r:id="rId12"/>
    <p:sldId id="274"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p:restoredTop sz="93077"/>
  </p:normalViewPr>
  <p:slideViewPr>
    <p:cSldViewPr snapToGrid="0" snapToObjects="1">
      <p:cViewPr varScale="1">
        <p:scale>
          <a:sx n="48" d="100"/>
          <a:sy n="48" d="100"/>
        </p:scale>
        <p:origin x="200"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0ECB-03D7-AD4D-A8E3-963D02FF21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E72566-CB27-D643-BC95-FDF68C5D37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6E5F92-8FC8-5448-9621-904F90E40590}"/>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0F0A7B46-3577-384C-A9BA-FF309B638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D92393-EA51-EB4F-B2D4-55075B4FF019}"/>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424657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A337-2C4C-C54A-BEF1-7B16C2D1F8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2F3C6B-6510-464E-B042-E508105DB1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B1D4DA-9B72-E849-9734-86CBBFA1B3A7}"/>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BD0F5F55-3569-904B-B458-C500105166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116D84-8072-E346-A777-60BC55B2BE0C}"/>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29451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7CEA29-18F1-C548-B504-1FFE8CB151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6E9AF1-DEC8-7F49-B916-F63785632A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110B73-FAD1-3645-B0C6-2ADAC87A32E6}"/>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28B483EE-E9D5-DA4F-920F-47BB59112D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2FF3DD-9E23-3341-85D8-8486E70C282D}"/>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66551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D0FC-634C-8C41-89A9-756F794F2E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6275E1-413B-8341-B11F-367398BDB4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73DC38-5CC3-5C48-A524-922BC0F17EB9}"/>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E6558F16-53AF-8345-9A36-D1E8230396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DD80A-D330-AA4E-99A9-DA2F65377023}"/>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885800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4C73-7327-744C-914B-4C2E137B12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F8D371-CEA3-7640-A6CB-1B9AE478CB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495AD9-ED70-6942-8122-A2710CA4BB88}"/>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FC3E5B64-1D79-B54D-B8D9-3CC9648C41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5EE707-9ED5-A24E-A337-F31670A67CE4}"/>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57407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EA37-54E3-D84E-AA16-5BD60D17A4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2D351-417C-584B-809D-66C86BF281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6FE338-8DD6-A041-8B86-3A56B4CFE3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538DC5-A7E1-754B-91A1-91E01DD3DE03}"/>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6" name="Footer Placeholder 5">
            <a:extLst>
              <a:ext uri="{FF2B5EF4-FFF2-40B4-BE49-F238E27FC236}">
                <a16:creationId xmlns:a16="http://schemas.microsoft.com/office/drawing/2014/main" id="{A632AC95-28F0-B34B-B7F1-49C43238FC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E6FA52-9179-124A-A66A-9940A7692A41}"/>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41360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D7B8-A787-264C-BE2E-7D5E19E8A4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996A44-EB62-9D4F-9853-4F3F3DA543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9F291-1961-764B-86FB-809C00B6C9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FB4DFC-9335-0D44-B608-F715668901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C4F493-C018-9C43-80CE-3AA6F84DB6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EB2400-60A8-1645-816D-3817195624FB}"/>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8" name="Footer Placeholder 7">
            <a:extLst>
              <a:ext uri="{FF2B5EF4-FFF2-40B4-BE49-F238E27FC236}">
                <a16:creationId xmlns:a16="http://schemas.microsoft.com/office/drawing/2014/main" id="{1E19E3C3-817D-274B-8439-7CCAF98F480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7725BB-AD08-9642-9901-2510E9CF813E}"/>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25091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095-E9E2-394F-AB18-4F771EB8D5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171796A-8353-874B-9109-CC1E756927D6}"/>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4" name="Footer Placeholder 3">
            <a:extLst>
              <a:ext uri="{FF2B5EF4-FFF2-40B4-BE49-F238E27FC236}">
                <a16:creationId xmlns:a16="http://schemas.microsoft.com/office/drawing/2014/main" id="{B26306FC-3451-2B47-9AEB-1C02C7C4AB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F220F1-A9A7-5441-BFE9-EE5BA9204EA7}"/>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42215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74FF57-D177-9C47-B1F7-F679ABD606D5}"/>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3" name="Footer Placeholder 2">
            <a:extLst>
              <a:ext uri="{FF2B5EF4-FFF2-40B4-BE49-F238E27FC236}">
                <a16:creationId xmlns:a16="http://schemas.microsoft.com/office/drawing/2014/main" id="{41A36B36-1322-6E46-99D8-07E5E394C9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F7743F-63FD-F14D-A544-33A262882746}"/>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6423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2E82-4C81-234A-B07A-048B8CBD9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3B4114-0969-A44C-B679-03CC40DFAE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FEA858-3569-5940-B65C-585BE1903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AD3EA-8644-BE4C-A82C-2B16BCEA34D9}"/>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6" name="Footer Placeholder 5">
            <a:extLst>
              <a:ext uri="{FF2B5EF4-FFF2-40B4-BE49-F238E27FC236}">
                <a16:creationId xmlns:a16="http://schemas.microsoft.com/office/drawing/2014/main" id="{CFE4EC94-547A-0A44-B8F9-9E6E055B59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27930E-D442-5944-A4F6-C5D3787E21C7}"/>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87239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770F2-950C-214A-8D45-8199695328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88D39A-5B4C-0B43-BEF8-4FA4EB966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CE2103-C28C-D84C-AD3E-E5B744EB1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A8E8B1-65F2-5E47-9978-919C9B8C67AE}"/>
              </a:ext>
            </a:extLst>
          </p:cNvPr>
          <p:cNvSpPr>
            <a:spLocks noGrp="1"/>
          </p:cNvSpPr>
          <p:nvPr>
            <p:ph type="dt" sz="half" idx="10"/>
          </p:nvPr>
        </p:nvSpPr>
        <p:spPr/>
        <p:txBody>
          <a:bodyPr/>
          <a:lstStyle/>
          <a:p>
            <a:fld id="{5CB3E9AE-C0E6-1544-95F2-479D319A4E51}" type="datetimeFigureOut">
              <a:rPr lang="en-GB" smtClean="0"/>
              <a:t>30/04/2018</a:t>
            </a:fld>
            <a:endParaRPr lang="en-GB"/>
          </a:p>
        </p:txBody>
      </p:sp>
      <p:sp>
        <p:nvSpPr>
          <p:cNvPr id="6" name="Footer Placeholder 5">
            <a:extLst>
              <a:ext uri="{FF2B5EF4-FFF2-40B4-BE49-F238E27FC236}">
                <a16:creationId xmlns:a16="http://schemas.microsoft.com/office/drawing/2014/main" id="{F3E1A3FC-F463-9444-8A2C-795F533EEC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AD53CA-EF00-1444-B874-887CD767F898}"/>
              </a:ext>
            </a:extLst>
          </p:cNvPr>
          <p:cNvSpPr>
            <a:spLocks noGrp="1"/>
          </p:cNvSpPr>
          <p:nvPr>
            <p:ph type="sldNum" sz="quarter" idx="12"/>
          </p:nvPr>
        </p:nvSpPr>
        <p:spPr/>
        <p:txBody>
          <a:bodyPr/>
          <a:lstStyle/>
          <a:p>
            <a:fld id="{8E5E5377-7FD6-1643-B858-A00A56704E97}" type="slidenum">
              <a:rPr lang="en-GB" smtClean="0"/>
              <a:t>‹#›</a:t>
            </a:fld>
            <a:endParaRPr lang="en-GB"/>
          </a:p>
        </p:txBody>
      </p:sp>
    </p:spTree>
    <p:extLst>
      <p:ext uri="{BB962C8B-B14F-4D97-AF65-F5344CB8AC3E}">
        <p14:creationId xmlns:p14="http://schemas.microsoft.com/office/powerpoint/2010/main" val="351299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36579C-DD1F-0947-BF45-20249BA80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392C93-94E0-7A40-ABC4-5EF1B2FB1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ECF59D-F9A2-B140-89AB-F566E9A3E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3E9AE-C0E6-1544-95F2-479D319A4E51}" type="datetimeFigureOut">
              <a:rPr lang="en-GB" smtClean="0"/>
              <a:t>30/04/2018</a:t>
            </a:fld>
            <a:endParaRPr lang="en-GB"/>
          </a:p>
        </p:txBody>
      </p:sp>
      <p:sp>
        <p:nvSpPr>
          <p:cNvPr id="5" name="Footer Placeholder 4">
            <a:extLst>
              <a:ext uri="{FF2B5EF4-FFF2-40B4-BE49-F238E27FC236}">
                <a16:creationId xmlns:a16="http://schemas.microsoft.com/office/drawing/2014/main" id="{BF14E873-F70E-9646-88B6-21727AD4DD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0E716A-0365-E448-AC79-E9D58F3485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E5377-7FD6-1643-B858-A00A56704E97}" type="slidenum">
              <a:rPr lang="en-GB" smtClean="0"/>
              <a:t>‹#›</a:t>
            </a:fld>
            <a:endParaRPr lang="en-GB"/>
          </a:p>
        </p:txBody>
      </p:sp>
    </p:spTree>
    <p:extLst>
      <p:ext uri="{BB962C8B-B14F-4D97-AF65-F5344CB8AC3E}">
        <p14:creationId xmlns:p14="http://schemas.microsoft.com/office/powerpoint/2010/main" val="2080155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netherhallmedia.weebly.com/unit-25---research-for-product-developmen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cr.org.uk/Images/324653-unit-25-research-for-product-development-sample-assessment-material.pdf" TargetMode="External"/><Relationship Id="rId2" Type="http://schemas.openxmlformats.org/officeDocument/2006/relationships/hyperlink" Target="http://www.ocr.org.uk/Images/324652-unit-25-research-for-product-development-pre-release-sample-assessment-materia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D2A5-E0E5-0040-B38D-C84E18D45B48}"/>
              </a:ext>
            </a:extLst>
          </p:cNvPr>
          <p:cNvSpPr>
            <a:spLocks noGrp="1"/>
          </p:cNvSpPr>
          <p:nvPr>
            <p:ph type="ctrTitle"/>
          </p:nvPr>
        </p:nvSpPr>
        <p:spPr/>
        <p:txBody>
          <a:bodyPr/>
          <a:lstStyle/>
          <a:p>
            <a:r>
              <a:rPr lang="en-GB" dirty="0"/>
              <a:t>UNIT 25: A recap</a:t>
            </a:r>
          </a:p>
        </p:txBody>
      </p:sp>
      <p:sp>
        <p:nvSpPr>
          <p:cNvPr id="3" name="Subtitle 2">
            <a:extLst>
              <a:ext uri="{FF2B5EF4-FFF2-40B4-BE49-F238E27FC236}">
                <a16:creationId xmlns:a16="http://schemas.microsoft.com/office/drawing/2014/main" id="{13629125-285C-4549-8E08-114DEDEB3E52}"/>
              </a:ext>
            </a:extLst>
          </p:cNvPr>
          <p:cNvSpPr>
            <a:spLocks noGrp="1"/>
          </p:cNvSpPr>
          <p:nvPr>
            <p:ph type="subTitle" idx="1"/>
          </p:nvPr>
        </p:nvSpPr>
        <p:spPr/>
        <p:txBody>
          <a:bodyPr/>
          <a:lstStyle/>
          <a:p>
            <a:r>
              <a:rPr lang="en-GB" dirty="0"/>
              <a:t>L.O. – What do we have to do in Unit 25?</a:t>
            </a:r>
          </a:p>
        </p:txBody>
      </p:sp>
    </p:spTree>
    <p:extLst>
      <p:ext uri="{BB962C8B-B14F-4D97-AF65-F5344CB8AC3E}">
        <p14:creationId xmlns:p14="http://schemas.microsoft.com/office/powerpoint/2010/main" val="623977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7AA9-A8E3-8642-B343-0C7D8B23825C}"/>
              </a:ext>
            </a:extLst>
          </p:cNvPr>
          <p:cNvSpPr>
            <a:spLocks noGrp="1"/>
          </p:cNvSpPr>
          <p:nvPr>
            <p:ph type="title"/>
          </p:nvPr>
        </p:nvSpPr>
        <p:spPr/>
        <p:txBody>
          <a:bodyPr/>
          <a:lstStyle/>
          <a:p>
            <a:r>
              <a:rPr lang="en-GB" dirty="0"/>
              <a:t>Synoptic assessment</a:t>
            </a:r>
          </a:p>
        </p:txBody>
      </p:sp>
      <p:sp>
        <p:nvSpPr>
          <p:cNvPr id="3" name="Content Placeholder 2">
            <a:extLst>
              <a:ext uri="{FF2B5EF4-FFF2-40B4-BE49-F238E27FC236}">
                <a16:creationId xmlns:a16="http://schemas.microsoft.com/office/drawing/2014/main" id="{9B010E40-5CEF-F842-AB37-A4A10CFF3D77}"/>
              </a:ext>
            </a:extLst>
          </p:cNvPr>
          <p:cNvSpPr>
            <a:spLocks noGrp="1"/>
          </p:cNvSpPr>
          <p:nvPr>
            <p:ph idx="1"/>
          </p:nvPr>
        </p:nvSpPr>
        <p:spPr/>
        <p:txBody>
          <a:bodyPr>
            <a:normAutofit lnSpcReduction="10000"/>
          </a:bodyPr>
          <a:lstStyle/>
          <a:p>
            <a:r>
              <a:rPr lang="en-GB" dirty="0"/>
              <a:t>10% of the marks in each examination for this unit will be allocated to synoptic application of knowledge</a:t>
            </a:r>
          </a:p>
          <a:p>
            <a:endParaRPr lang="en-GB" dirty="0"/>
          </a:p>
          <a:p>
            <a:r>
              <a:rPr lang="en-GB" dirty="0"/>
              <a:t>There will be questions that draw on knowledge and understanding from Unit 1: Media products and audiences and/or Unit 2: Pre-production and planning and/or Unit 6: Social media and globalisation that then has to be applied in the context of this unit</a:t>
            </a:r>
          </a:p>
          <a:p>
            <a:endParaRPr lang="en-GB" dirty="0"/>
          </a:p>
          <a:p>
            <a:r>
              <a:rPr lang="en-GB" dirty="0"/>
              <a:t>You should think about how you will show this knowledge when researching and answering questions on the examination paper</a:t>
            </a:r>
          </a:p>
          <a:p>
            <a:endParaRPr lang="en-GB" dirty="0"/>
          </a:p>
        </p:txBody>
      </p:sp>
    </p:spTree>
    <p:extLst>
      <p:ext uri="{BB962C8B-B14F-4D97-AF65-F5344CB8AC3E}">
        <p14:creationId xmlns:p14="http://schemas.microsoft.com/office/powerpoint/2010/main" val="269054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537FA6-BAF0-5546-826A-10BCBD8578E8}"/>
              </a:ext>
            </a:extLst>
          </p:cNvPr>
          <p:cNvSpPr>
            <a:spLocks noGrp="1"/>
          </p:cNvSpPr>
          <p:nvPr>
            <p:ph type="ctrTitle"/>
          </p:nvPr>
        </p:nvSpPr>
        <p:spPr/>
        <p:txBody>
          <a:bodyPr/>
          <a:lstStyle/>
          <a:p>
            <a:r>
              <a:rPr lang="en-GB" dirty="0"/>
              <a:t>January 2018’s Unit 25 Examination</a:t>
            </a:r>
          </a:p>
        </p:txBody>
      </p:sp>
      <p:sp>
        <p:nvSpPr>
          <p:cNvPr id="5" name="Subtitle 4">
            <a:extLst>
              <a:ext uri="{FF2B5EF4-FFF2-40B4-BE49-F238E27FC236}">
                <a16:creationId xmlns:a16="http://schemas.microsoft.com/office/drawing/2014/main" id="{7E76878A-0514-F644-9034-62E07637CA24}"/>
              </a:ext>
            </a:extLst>
          </p:cNvPr>
          <p:cNvSpPr>
            <a:spLocks noGrp="1"/>
          </p:cNvSpPr>
          <p:nvPr>
            <p:ph type="subTitle" idx="1"/>
          </p:nvPr>
        </p:nvSpPr>
        <p:spPr/>
        <p:txBody>
          <a:bodyPr/>
          <a:lstStyle/>
          <a:p>
            <a:endParaRPr lang="en-GB" dirty="0"/>
          </a:p>
          <a:p>
            <a:r>
              <a:rPr lang="en-GB" dirty="0"/>
              <a:t>The pre-release project brief is the same for June 2018</a:t>
            </a:r>
          </a:p>
        </p:txBody>
      </p:sp>
    </p:spTree>
    <p:extLst>
      <p:ext uri="{BB962C8B-B14F-4D97-AF65-F5344CB8AC3E}">
        <p14:creationId xmlns:p14="http://schemas.microsoft.com/office/powerpoint/2010/main" val="144581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571500"/>
            <a:ext cx="9144000" cy="5429250"/>
          </a:xfrm>
        </p:spPr>
        <p:txBody>
          <a:bodyPr>
            <a:normAutofit fontScale="90000"/>
          </a:bodyPr>
          <a:lstStyle/>
          <a:p>
            <a:r>
              <a:rPr lang="en-US" dirty="0"/>
              <a:t>Print it off. Put it in your folder to refer to later in the course.</a:t>
            </a:r>
            <a:br>
              <a:rPr lang="en-US" dirty="0"/>
            </a:br>
            <a:br>
              <a:rPr lang="en-US" dirty="0"/>
            </a:br>
            <a:r>
              <a:rPr lang="en-US" dirty="0"/>
              <a:t>What are your thoughts about the pre-release material and exam paper?</a:t>
            </a:r>
          </a:p>
        </p:txBody>
      </p:sp>
    </p:spTree>
    <p:extLst>
      <p:ext uri="{BB962C8B-B14F-4D97-AF65-F5344CB8AC3E}">
        <p14:creationId xmlns:p14="http://schemas.microsoft.com/office/powerpoint/2010/main" val="1374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CD09-828D-C043-8D4A-74C90C5673D5}"/>
              </a:ext>
            </a:extLst>
          </p:cNvPr>
          <p:cNvSpPr>
            <a:spLocks noGrp="1"/>
          </p:cNvSpPr>
          <p:nvPr>
            <p:ph type="title"/>
          </p:nvPr>
        </p:nvSpPr>
        <p:spPr/>
        <p:txBody>
          <a:bodyPr/>
          <a:lstStyle/>
          <a:p>
            <a:r>
              <a:rPr lang="en-GB" dirty="0"/>
              <a:t>In groups of 2 or 3s complete the following:</a:t>
            </a:r>
          </a:p>
        </p:txBody>
      </p:sp>
      <p:sp>
        <p:nvSpPr>
          <p:cNvPr id="3" name="Content Placeholder 2">
            <a:extLst>
              <a:ext uri="{FF2B5EF4-FFF2-40B4-BE49-F238E27FC236}">
                <a16:creationId xmlns:a16="http://schemas.microsoft.com/office/drawing/2014/main" id="{42991BB7-5D08-F349-A1FF-5E8971063D0B}"/>
              </a:ext>
            </a:extLst>
          </p:cNvPr>
          <p:cNvSpPr>
            <a:spLocks noGrp="1"/>
          </p:cNvSpPr>
          <p:nvPr>
            <p:ph idx="1"/>
          </p:nvPr>
        </p:nvSpPr>
        <p:spPr/>
        <p:txBody>
          <a:bodyPr>
            <a:normAutofit lnSpcReduction="10000"/>
          </a:bodyPr>
          <a:lstStyle/>
          <a:p>
            <a:r>
              <a:rPr lang="en-GB" dirty="0"/>
              <a:t>Look at the project brief and highlight the key parts</a:t>
            </a:r>
          </a:p>
          <a:p>
            <a:endParaRPr lang="en-GB" dirty="0"/>
          </a:p>
          <a:p>
            <a:r>
              <a:rPr lang="en-GB" dirty="0"/>
              <a:t>Remind yourself/research some of the key words from the brief (narrowcast channels, video on demand services, public service broadcaster, magazine show). Create a PowerPoint presentation highlighting what each of these things are giving relevant examples to support you findings</a:t>
            </a:r>
          </a:p>
          <a:p>
            <a:endParaRPr lang="en-GB" dirty="0"/>
          </a:p>
          <a:p>
            <a:r>
              <a:rPr lang="en-GB" dirty="0"/>
              <a:t>We will feedback your ideas and others will add to their PowerPoints, as this will be used as </a:t>
            </a:r>
            <a:r>
              <a:rPr lang="en-GB"/>
              <a:t>revision aids later on</a:t>
            </a:r>
            <a:endParaRPr lang="en-GB" dirty="0"/>
          </a:p>
        </p:txBody>
      </p:sp>
    </p:spTree>
    <p:extLst>
      <p:ext uri="{BB962C8B-B14F-4D97-AF65-F5344CB8AC3E}">
        <p14:creationId xmlns:p14="http://schemas.microsoft.com/office/powerpoint/2010/main" val="319936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26332-9E48-E24A-97FB-3C0D40E29D7C}"/>
              </a:ext>
            </a:extLst>
          </p:cNvPr>
          <p:cNvSpPr>
            <a:spLocks noGrp="1"/>
          </p:cNvSpPr>
          <p:nvPr>
            <p:ph type="title"/>
          </p:nvPr>
        </p:nvSpPr>
        <p:spPr/>
        <p:txBody>
          <a:bodyPr/>
          <a:lstStyle/>
          <a:p>
            <a:r>
              <a:rPr lang="en-GB" dirty="0"/>
              <a:t>We have already done lots of work on Unit 25…</a:t>
            </a:r>
          </a:p>
        </p:txBody>
      </p:sp>
      <p:sp>
        <p:nvSpPr>
          <p:cNvPr id="3" name="Content Placeholder 2">
            <a:extLst>
              <a:ext uri="{FF2B5EF4-FFF2-40B4-BE49-F238E27FC236}">
                <a16:creationId xmlns:a16="http://schemas.microsoft.com/office/drawing/2014/main" id="{F94DBC4B-150F-CC49-B32A-ACD004D9C533}"/>
              </a:ext>
            </a:extLst>
          </p:cNvPr>
          <p:cNvSpPr>
            <a:spLocks noGrp="1"/>
          </p:cNvSpPr>
          <p:nvPr>
            <p:ph idx="1"/>
          </p:nvPr>
        </p:nvSpPr>
        <p:spPr/>
        <p:txBody>
          <a:bodyPr>
            <a:normAutofit lnSpcReduction="10000"/>
          </a:bodyPr>
          <a:lstStyle/>
          <a:p>
            <a:r>
              <a:rPr lang="en-GB" dirty="0"/>
              <a:t>The lesson resources are all on the </a:t>
            </a:r>
            <a:r>
              <a:rPr lang="en-GB" dirty="0">
                <a:hlinkClick r:id="rId2"/>
              </a:rPr>
              <a:t>website</a:t>
            </a:r>
            <a:endParaRPr lang="en-GB" dirty="0"/>
          </a:p>
          <a:p>
            <a:endParaRPr lang="en-GB" dirty="0"/>
          </a:p>
          <a:p>
            <a:r>
              <a:rPr lang="en-GB" dirty="0"/>
              <a:t>You should look through the lessons and also look through the notes and tasks you undertook before Christmas</a:t>
            </a:r>
          </a:p>
          <a:p>
            <a:endParaRPr lang="en-GB" dirty="0"/>
          </a:p>
          <a:p>
            <a:r>
              <a:rPr lang="en-GB" dirty="0"/>
              <a:t>It is important that you bring your knowledge of work completed during the Unit 25 lessons, but also your other Units, as the skills needed to succeed have been developed since Year 12</a:t>
            </a:r>
          </a:p>
          <a:p>
            <a:endParaRPr lang="en-GB" dirty="0"/>
          </a:p>
          <a:p>
            <a:r>
              <a:rPr lang="en-GB" dirty="0"/>
              <a:t>You need to </a:t>
            </a:r>
            <a:r>
              <a:rPr lang="en-GB" b="1" dirty="0"/>
              <a:t>show off your understanding </a:t>
            </a:r>
            <a:r>
              <a:rPr lang="en-GB" dirty="0"/>
              <a:t>in a </a:t>
            </a:r>
            <a:r>
              <a:rPr lang="en-GB" b="1" dirty="0"/>
              <a:t>synoptic</a:t>
            </a:r>
            <a:r>
              <a:rPr lang="en-GB" dirty="0"/>
              <a:t> way</a:t>
            </a:r>
          </a:p>
        </p:txBody>
      </p:sp>
    </p:spTree>
    <p:extLst>
      <p:ext uri="{BB962C8B-B14F-4D97-AF65-F5344CB8AC3E}">
        <p14:creationId xmlns:p14="http://schemas.microsoft.com/office/powerpoint/2010/main" val="97665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3542DF-F2C2-A947-9696-0128F421B471}"/>
              </a:ext>
            </a:extLst>
          </p:cNvPr>
          <p:cNvSpPr>
            <a:spLocks noGrp="1"/>
          </p:cNvSpPr>
          <p:nvPr>
            <p:ph type="ctrTitle"/>
          </p:nvPr>
        </p:nvSpPr>
        <p:spPr/>
        <p:txBody>
          <a:bodyPr/>
          <a:lstStyle/>
          <a:p>
            <a:r>
              <a:rPr lang="en-GB" dirty="0"/>
              <a:t>Unit 25: Research for product development </a:t>
            </a:r>
          </a:p>
        </p:txBody>
      </p:sp>
      <p:sp>
        <p:nvSpPr>
          <p:cNvPr id="5" name="Subtitle 4">
            <a:extLst>
              <a:ext uri="{FF2B5EF4-FFF2-40B4-BE49-F238E27FC236}">
                <a16:creationId xmlns:a16="http://schemas.microsoft.com/office/drawing/2014/main" id="{C0CE4B21-16DB-484B-8174-5C5E619F97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3542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Autofit/>
          </a:bodyPr>
          <a:lstStyle/>
          <a:p>
            <a:r>
              <a:rPr lang="en-US" sz="2800" dirty="0">
                <a:latin typeface="Arial" charset="0"/>
              </a:rPr>
              <a:t>All media products use research to inform the entire production process. Successful products are created using knowledge from the planning, production and testing stages</a:t>
            </a:r>
            <a:br>
              <a:rPr lang="en-US" sz="3200" dirty="0">
                <a:latin typeface="Arial" charset="0"/>
              </a:rPr>
            </a:br>
            <a:endParaRPr lang="en-GB" sz="3200" dirty="0"/>
          </a:p>
        </p:txBody>
      </p:sp>
      <p:sp>
        <p:nvSpPr>
          <p:cNvPr id="3" name="Content Placeholder 2"/>
          <p:cNvSpPr>
            <a:spLocks noGrp="1"/>
          </p:cNvSpPr>
          <p:nvPr>
            <p:ph idx="1"/>
          </p:nvPr>
        </p:nvSpPr>
        <p:spPr>
          <a:xfrm>
            <a:off x="838200" y="2159733"/>
            <a:ext cx="10515600" cy="4351338"/>
          </a:xfrm>
        </p:spPr>
        <p:txBody>
          <a:bodyPr/>
          <a:lstStyle/>
          <a:p>
            <a:pPr marL="0" indent="0">
              <a:buNone/>
            </a:pPr>
            <a:r>
              <a:rPr lang="en-GB" dirty="0"/>
              <a:t>The aim of the unit is:</a:t>
            </a:r>
          </a:p>
          <a:p>
            <a:pPr marL="0" indent="0">
              <a:buNone/>
            </a:pPr>
            <a:endParaRPr lang="en-GB" dirty="0"/>
          </a:p>
          <a:p>
            <a:r>
              <a:rPr lang="en-GB" dirty="0"/>
              <a:t> to develop skills to carry out research to underpin all production processes involved in creating a digital media product</a:t>
            </a:r>
          </a:p>
          <a:p>
            <a:endParaRPr lang="en-GB" dirty="0"/>
          </a:p>
          <a:p>
            <a:r>
              <a:rPr lang="en-GB" dirty="0"/>
              <a:t>to understand the impact of research findings on those processes</a:t>
            </a:r>
          </a:p>
          <a:p>
            <a:endParaRPr lang="en-GB" dirty="0"/>
          </a:p>
          <a:p>
            <a:endParaRPr lang="en-GB" dirty="0"/>
          </a:p>
        </p:txBody>
      </p:sp>
    </p:spTree>
    <p:extLst>
      <p:ext uri="{BB962C8B-B14F-4D97-AF65-F5344CB8AC3E}">
        <p14:creationId xmlns:p14="http://schemas.microsoft.com/office/powerpoint/2010/main" val="1149963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Students will:</a:t>
            </a:r>
          </a:p>
        </p:txBody>
      </p:sp>
      <p:sp>
        <p:nvSpPr>
          <p:cNvPr id="3" name="Content Placeholder 2"/>
          <p:cNvSpPr>
            <a:spLocks noGrp="1"/>
          </p:cNvSpPr>
          <p:nvPr>
            <p:ph idx="1"/>
          </p:nvPr>
        </p:nvSpPr>
        <p:spPr/>
        <p:txBody>
          <a:bodyPr>
            <a:normAutofit fontScale="92500" lnSpcReduction="20000"/>
          </a:bodyPr>
          <a:lstStyle/>
          <a:p>
            <a:r>
              <a:rPr lang="en-GB" dirty="0"/>
              <a:t>investigate media organisations and the digital media products they produce</a:t>
            </a:r>
          </a:p>
          <a:p>
            <a:endParaRPr lang="en-GB" dirty="0"/>
          </a:p>
          <a:p>
            <a:r>
              <a:rPr lang="en-GB" dirty="0"/>
              <a:t>develop an understanding of how to source relevant relevant information in preparation for producing an audio-visual media product</a:t>
            </a:r>
          </a:p>
          <a:p>
            <a:endParaRPr lang="en-GB" dirty="0"/>
          </a:p>
          <a:p>
            <a:r>
              <a:rPr lang="en-GB" dirty="0"/>
              <a:t>develop skills in primary and secondary research to explore ways media production teams source, generate and evaluate usefulness and validity of information used for productions</a:t>
            </a:r>
          </a:p>
          <a:p>
            <a:endParaRPr lang="en-GB" dirty="0"/>
          </a:p>
          <a:p>
            <a:r>
              <a:rPr lang="en-GB" dirty="0"/>
              <a:t>explore how pre-productions of digital media products are informed by research</a:t>
            </a:r>
          </a:p>
        </p:txBody>
      </p:sp>
    </p:spTree>
    <p:extLst>
      <p:ext uri="{BB962C8B-B14F-4D97-AF65-F5344CB8AC3E}">
        <p14:creationId xmlns:p14="http://schemas.microsoft.com/office/powerpoint/2010/main" val="400662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312"/>
          </a:xfrm>
        </p:spPr>
        <p:txBody>
          <a:bodyPr/>
          <a:lstStyle/>
          <a:p>
            <a:r>
              <a:rPr lang="en-GB" dirty="0"/>
              <a:t>Unit 25 learning objectives</a:t>
            </a:r>
          </a:p>
        </p:txBody>
      </p:sp>
      <p:graphicFrame>
        <p:nvGraphicFramePr>
          <p:cNvPr id="5" name="Content Placeholder 4"/>
          <p:cNvGraphicFramePr>
            <a:graphicFrameLocks noGrp="1"/>
          </p:cNvGraphicFramePr>
          <p:nvPr>
            <p:ph idx="1"/>
            <p:extLst/>
          </p:nvPr>
        </p:nvGraphicFramePr>
        <p:xfrm>
          <a:off x="838200" y="1541832"/>
          <a:ext cx="10515600" cy="4977045"/>
        </p:xfrm>
        <a:graphic>
          <a:graphicData uri="http://schemas.openxmlformats.org/drawingml/2006/table">
            <a:tbl>
              <a:tblPr/>
              <a:tblGrid>
                <a:gridCol w="1245781">
                  <a:extLst>
                    <a:ext uri="{9D8B030D-6E8A-4147-A177-3AD203B41FA5}">
                      <a16:colId xmlns:a16="http://schemas.microsoft.com/office/drawing/2014/main" val="20000"/>
                    </a:ext>
                  </a:extLst>
                </a:gridCol>
                <a:gridCol w="9269819">
                  <a:extLst>
                    <a:ext uri="{9D8B030D-6E8A-4147-A177-3AD203B41FA5}">
                      <a16:colId xmlns:a16="http://schemas.microsoft.com/office/drawing/2014/main" val="20001"/>
                    </a:ext>
                  </a:extLst>
                </a:gridCol>
              </a:tblGrid>
              <a:tr h="714135">
                <a:tc gridSpan="2">
                  <a:txBody>
                    <a:bodyPr/>
                    <a:lstStyle/>
                    <a:p>
                      <a:r>
                        <a:rPr lang="en-US" sz="2800" b="1" dirty="0">
                          <a:solidFill>
                            <a:srgbClr val="FFFFFF"/>
                          </a:solidFill>
                          <a:effectLst/>
                          <a:latin typeface="MyriadPro" charset="0"/>
                        </a:rPr>
                        <a:t>Unit 25 Research for product development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0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870268"/>
                    </a:solidFill>
                  </a:tcPr>
                </a:tc>
                <a:tc hMerge="1">
                  <a:txBody>
                    <a:bodyPr/>
                    <a:lstStyle/>
                    <a:p>
                      <a:endParaRPr lang="en-GB"/>
                    </a:p>
                  </a:txBody>
                  <a:tcPr/>
                </a:tc>
                <a:extLst>
                  <a:ext uri="{0D108BD9-81ED-4DB2-BD59-A6C34878D82A}">
                    <a16:rowId xmlns:a16="http://schemas.microsoft.com/office/drawing/2014/main" val="10000"/>
                  </a:ext>
                </a:extLst>
              </a:tr>
              <a:tr h="714135">
                <a:tc>
                  <a:txBody>
                    <a:bodyPr/>
                    <a:lstStyle/>
                    <a:p>
                      <a:r>
                        <a:rPr lang="sk-SK" sz="2800" b="1">
                          <a:effectLst/>
                          <a:latin typeface="MyriadPro" charset="0"/>
                        </a:rPr>
                        <a:t>LO1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Be able to conduct research for a digital media production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1"/>
                  </a:ext>
                </a:extLst>
              </a:tr>
              <a:tr h="714135">
                <a:tc>
                  <a:txBody>
                    <a:bodyPr/>
                    <a:lstStyle/>
                    <a:p>
                      <a:r>
                        <a:rPr lang="es-ES_tradnl" sz="2800" b="1">
                          <a:effectLst/>
                          <a:latin typeface="MyriadPro" charset="0"/>
                        </a:rPr>
                        <a:t>LO2 </a:t>
                      </a:r>
                      <a:endParaRPr lang="es-ES_tradnl"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to inform pre-production and planning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2"/>
                  </a:ext>
                </a:extLst>
              </a:tr>
              <a:tr h="714135">
                <a:tc>
                  <a:txBody>
                    <a:bodyPr/>
                    <a:lstStyle/>
                    <a:p>
                      <a:r>
                        <a:rPr lang="sk-SK" sz="2800" b="1">
                          <a:effectLst/>
                          <a:latin typeface="MyriadPro" charset="0"/>
                        </a:rPr>
                        <a:t>LO3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apply research findings to the proposed production processes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3"/>
                  </a:ext>
                </a:extLst>
              </a:tr>
              <a:tr h="714135">
                <a:tc>
                  <a:txBody>
                    <a:bodyPr/>
                    <a:lstStyle/>
                    <a:p>
                      <a:r>
                        <a:rPr lang="sk-SK" sz="2800" b="1">
                          <a:effectLst/>
                          <a:latin typeface="MyriadPro" charset="0"/>
                        </a:rPr>
                        <a:t>LO4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findings to promote the digital media product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4"/>
                  </a:ext>
                </a:extLst>
              </a:tr>
              <a:tr h="714135">
                <a:tc>
                  <a:txBody>
                    <a:bodyPr/>
                    <a:lstStyle/>
                    <a:p>
                      <a:r>
                        <a:rPr lang="sk-SK" sz="2800" b="1">
                          <a:effectLst/>
                          <a:latin typeface="MyriadPro" charset="0"/>
                        </a:rPr>
                        <a:t>LO5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Know how feedback is used within research techniques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8356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we assessed for this unit?</a:t>
            </a:r>
          </a:p>
        </p:txBody>
      </p:sp>
      <p:sp>
        <p:nvSpPr>
          <p:cNvPr id="3" name="Content Placeholder 2"/>
          <p:cNvSpPr>
            <a:spLocks noGrp="1"/>
          </p:cNvSpPr>
          <p:nvPr>
            <p:ph idx="1"/>
          </p:nvPr>
        </p:nvSpPr>
        <p:spPr/>
        <p:txBody>
          <a:bodyPr>
            <a:normAutofit fontScale="92500"/>
          </a:bodyPr>
          <a:lstStyle/>
          <a:p>
            <a:r>
              <a:rPr lang="en-US" dirty="0"/>
              <a:t>Assessment for this unit is in the form of an examination</a:t>
            </a:r>
          </a:p>
          <a:p>
            <a:endParaRPr lang="en-US" dirty="0"/>
          </a:p>
          <a:p>
            <a:pPr lvl="1">
              <a:buFont typeface="Courier New" charset="0"/>
              <a:buChar char="o"/>
            </a:pPr>
            <a:r>
              <a:rPr lang="en-US" dirty="0"/>
              <a:t>2 hour written paper</a:t>
            </a:r>
          </a:p>
          <a:p>
            <a:pPr lvl="1">
              <a:buFont typeface="Courier New" charset="0"/>
              <a:buChar char="o"/>
            </a:pPr>
            <a:r>
              <a:rPr lang="en-US" dirty="0"/>
              <a:t>Worth 80 marks</a:t>
            </a:r>
          </a:p>
          <a:p>
            <a:pPr lvl="1">
              <a:buFont typeface="Courier New" charset="0"/>
              <a:buChar char="o"/>
            </a:pPr>
            <a:endParaRPr lang="en-US" dirty="0"/>
          </a:p>
          <a:p>
            <a:pPr>
              <a:buFont typeface="Arial" charset="0"/>
              <a:buChar char="•"/>
            </a:pPr>
            <a:r>
              <a:rPr lang="en-US" dirty="0"/>
              <a:t>Comprises of a research activity to be carried out before the examination using pre-release stimulus (see </a:t>
            </a:r>
            <a:r>
              <a:rPr lang="en-US" dirty="0">
                <a:hlinkClick r:id="rId2"/>
              </a:rPr>
              <a:t>pre-release stimulus </a:t>
            </a:r>
            <a:r>
              <a:rPr lang="en-US" dirty="0"/>
              <a:t>and </a:t>
            </a:r>
            <a:r>
              <a:rPr lang="en-US" dirty="0">
                <a:hlinkClick r:id="rId3"/>
              </a:rPr>
              <a:t>exam paper</a:t>
            </a:r>
            <a:r>
              <a:rPr lang="en-US" dirty="0"/>
              <a:t>)</a:t>
            </a:r>
          </a:p>
          <a:p>
            <a:pPr>
              <a:buFont typeface="Arial" charset="0"/>
              <a:buChar char="•"/>
            </a:pPr>
            <a:r>
              <a:rPr lang="en-US" dirty="0"/>
              <a:t>Your research notes are allowed in the exam</a:t>
            </a:r>
          </a:p>
          <a:p>
            <a:pPr>
              <a:buFont typeface="Arial" charset="0"/>
              <a:buChar char="•"/>
            </a:pPr>
            <a:r>
              <a:rPr lang="en-US" dirty="0"/>
              <a:t>Questions contain medium answer questions and those that require extended responses</a:t>
            </a:r>
          </a:p>
        </p:txBody>
      </p:sp>
    </p:spTree>
    <p:extLst>
      <p:ext uri="{BB962C8B-B14F-4D97-AF65-F5344CB8AC3E}">
        <p14:creationId xmlns:p14="http://schemas.microsoft.com/office/powerpoint/2010/main" val="354940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is the examination?</a:t>
            </a:r>
          </a:p>
        </p:txBody>
      </p:sp>
      <p:sp>
        <p:nvSpPr>
          <p:cNvPr id="3" name="Content Placeholder 2"/>
          <p:cNvSpPr>
            <a:spLocks noGrp="1"/>
          </p:cNvSpPr>
          <p:nvPr>
            <p:ph idx="1"/>
          </p:nvPr>
        </p:nvSpPr>
        <p:spPr/>
        <p:txBody>
          <a:bodyPr/>
          <a:lstStyle/>
          <a:p>
            <a:r>
              <a:rPr lang="en-GB" dirty="0"/>
              <a:t>The exam will be on Thursday 7</a:t>
            </a:r>
            <a:r>
              <a:rPr lang="en-GB" baseline="30000" dirty="0"/>
              <a:t>th</a:t>
            </a:r>
            <a:r>
              <a:rPr lang="en-GB" dirty="0"/>
              <a:t> June 2018 (PM)</a:t>
            </a:r>
          </a:p>
          <a:p>
            <a:endParaRPr lang="en-GB" dirty="0"/>
          </a:p>
          <a:p>
            <a:r>
              <a:rPr lang="en-GB" dirty="0"/>
              <a:t>You will get the pre-release materials about 2 weeks before the examination to make notes of your research findings</a:t>
            </a:r>
          </a:p>
          <a:p>
            <a:endParaRPr lang="en-GB" dirty="0"/>
          </a:p>
          <a:p>
            <a:r>
              <a:rPr lang="en-GB" dirty="0"/>
              <a:t>In the examination, you will need to refer to the notes you made prior to the examination (these notes </a:t>
            </a:r>
            <a:r>
              <a:rPr lang="en-GB" b="1" dirty="0"/>
              <a:t>must</a:t>
            </a:r>
            <a:r>
              <a:rPr lang="en-GB" dirty="0"/>
              <a:t> be handed in with the completed examination paper)</a:t>
            </a:r>
            <a:endParaRPr lang="en-GB" b="1" dirty="0"/>
          </a:p>
          <a:p>
            <a:endParaRPr lang="en-GB" dirty="0"/>
          </a:p>
        </p:txBody>
      </p:sp>
    </p:spTree>
    <p:extLst>
      <p:ext uri="{BB962C8B-B14F-4D97-AF65-F5344CB8AC3E}">
        <p14:creationId xmlns:p14="http://schemas.microsoft.com/office/powerpoint/2010/main" val="123651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C1FD7-EFBB-BF4E-99D2-427ED0055BE9}"/>
              </a:ext>
            </a:extLst>
          </p:cNvPr>
          <p:cNvSpPr>
            <a:spLocks noGrp="1"/>
          </p:cNvSpPr>
          <p:nvPr>
            <p:ph type="title"/>
          </p:nvPr>
        </p:nvSpPr>
        <p:spPr/>
        <p:txBody>
          <a:bodyPr/>
          <a:lstStyle/>
          <a:p>
            <a:r>
              <a:rPr lang="en-GB" dirty="0"/>
              <a:t>During the exam</a:t>
            </a:r>
          </a:p>
        </p:txBody>
      </p:sp>
      <p:sp>
        <p:nvSpPr>
          <p:cNvPr id="3" name="Content Placeholder 2">
            <a:extLst>
              <a:ext uri="{FF2B5EF4-FFF2-40B4-BE49-F238E27FC236}">
                <a16:creationId xmlns:a16="http://schemas.microsoft.com/office/drawing/2014/main" id="{14C42430-BFB9-6945-9DB1-9DD283008B29}"/>
              </a:ext>
            </a:extLst>
          </p:cNvPr>
          <p:cNvSpPr>
            <a:spLocks noGrp="1"/>
          </p:cNvSpPr>
          <p:nvPr>
            <p:ph idx="1"/>
          </p:nvPr>
        </p:nvSpPr>
        <p:spPr/>
        <p:txBody>
          <a:bodyPr/>
          <a:lstStyle/>
          <a:p>
            <a:r>
              <a:rPr lang="en-GB" dirty="0"/>
              <a:t>You will be expected to demonstrate your understanding through a series of questions that require you to use research findings and justify sources and information (LO1, LO2, LO3, LO4)</a:t>
            </a:r>
          </a:p>
          <a:p>
            <a:endParaRPr lang="en-GB" dirty="0"/>
          </a:p>
          <a:p>
            <a:r>
              <a:rPr lang="en-GB" dirty="0"/>
              <a:t>Know how feedback is used within research techniques (LO5)</a:t>
            </a:r>
          </a:p>
          <a:p>
            <a:endParaRPr lang="en-GB" dirty="0"/>
          </a:p>
          <a:p>
            <a:r>
              <a:rPr lang="en-GB" dirty="0"/>
              <a:t>Questions within the question paper will require you to analyse, assess and evaluate how research findings should be used. </a:t>
            </a:r>
          </a:p>
          <a:p>
            <a:endParaRPr lang="en-GB" dirty="0"/>
          </a:p>
        </p:txBody>
      </p:sp>
    </p:spTree>
    <p:extLst>
      <p:ext uri="{BB962C8B-B14F-4D97-AF65-F5344CB8AC3E}">
        <p14:creationId xmlns:p14="http://schemas.microsoft.com/office/powerpoint/2010/main" val="1305041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721</Words>
  <Application>Microsoft Macintosh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MyriadPro</vt:lpstr>
      <vt:lpstr>Office Theme</vt:lpstr>
      <vt:lpstr>UNIT 25: A recap</vt:lpstr>
      <vt:lpstr>We have already done lots of work on Unit 25…</vt:lpstr>
      <vt:lpstr>Unit 25: Research for product development </vt:lpstr>
      <vt:lpstr>All media products use research to inform the entire production process. Successful products are created using knowledge from the planning, production and testing stages </vt:lpstr>
      <vt:lpstr>Students will:</vt:lpstr>
      <vt:lpstr>Unit 25 learning objectives</vt:lpstr>
      <vt:lpstr>How are we assessed for this unit?</vt:lpstr>
      <vt:lpstr>When is the examination?</vt:lpstr>
      <vt:lpstr>During the exam</vt:lpstr>
      <vt:lpstr>Synoptic assessment</vt:lpstr>
      <vt:lpstr>January 2018’s Unit 25 Examination</vt:lpstr>
      <vt:lpstr>Print it off. Put it in your folder to refer to later in the course.  What are your thoughts about the pre-release material and exam paper?</vt:lpstr>
      <vt:lpstr>In groups of 2 or 3s complete the following:</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25: A recap</dc:title>
  <dc:creator>Microsoft Office User</dc:creator>
  <cp:lastModifiedBy>Microsoft Office User</cp:lastModifiedBy>
  <cp:revision>5</cp:revision>
  <dcterms:created xsi:type="dcterms:W3CDTF">2018-04-30T11:08:56Z</dcterms:created>
  <dcterms:modified xsi:type="dcterms:W3CDTF">2018-04-30T11:48:23Z</dcterms:modified>
</cp:coreProperties>
</file>