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1" r:id="rId6"/>
    <p:sldId id="262" r:id="rId7"/>
    <p:sldId id="260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57"/>
    <p:restoredTop sz="93165"/>
  </p:normalViewPr>
  <p:slideViewPr>
    <p:cSldViewPr snapToGrid="0" snapToObjects="1">
      <p:cViewPr varScale="1">
        <p:scale>
          <a:sx n="57" d="100"/>
          <a:sy n="57" d="100"/>
        </p:scale>
        <p:origin x="19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B783-5182-B04B-9EB0-9EF674B6D736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66A2-7BFA-B748-B47A-F4A1DBA8D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46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B783-5182-B04B-9EB0-9EF674B6D736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66A2-7BFA-B748-B47A-F4A1DBA8D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B783-5182-B04B-9EB0-9EF674B6D736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66A2-7BFA-B748-B47A-F4A1DBA8D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24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B783-5182-B04B-9EB0-9EF674B6D736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66A2-7BFA-B748-B47A-F4A1DBA8D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74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B783-5182-B04B-9EB0-9EF674B6D736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66A2-7BFA-B748-B47A-F4A1DBA8D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850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B783-5182-B04B-9EB0-9EF674B6D736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66A2-7BFA-B748-B47A-F4A1DBA8D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32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B783-5182-B04B-9EB0-9EF674B6D736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66A2-7BFA-B748-B47A-F4A1DBA8D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15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B783-5182-B04B-9EB0-9EF674B6D736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66A2-7BFA-B748-B47A-F4A1DBA8D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96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B783-5182-B04B-9EB0-9EF674B6D736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66A2-7BFA-B748-B47A-F4A1DBA8D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97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B783-5182-B04B-9EB0-9EF674B6D736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66A2-7BFA-B748-B47A-F4A1DBA8D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3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B783-5182-B04B-9EB0-9EF674B6D736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66A2-7BFA-B748-B47A-F4A1DBA8D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4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DB783-5182-B04B-9EB0-9EF674B6D736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D66A2-7BFA-B748-B47A-F4A1DBA8D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03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rketingland.com/quantitative-qualitative-data-search-marketing-124436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jar.co.uk/" TargetMode="External"/><Relationship Id="rId4" Type="http://schemas.openxmlformats.org/officeDocument/2006/relationships/hyperlink" Target="http://www.nationalarchives.gov.uk/" TargetMode="External"/><Relationship Id="rId5" Type="http://schemas.openxmlformats.org/officeDocument/2006/relationships/hyperlink" Target="http://uk.reuters.com/" TargetMode="External"/><Relationship Id="rId6" Type="http://schemas.openxmlformats.org/officeDocument/2006/relationships/hyperlink" Target="http://www.bfi.org.uk/" TargetMode="External"/><Relationship Id="rId7" Type="http://schemas.openxmlformats.org/officeDocument/2006/relationships/hyperlink" Target="http://www.gettyimages.co.uk/" TargetMode="External"/><Relationship Id="rId8" Type="http://schemas.openxmlformats.org/officeDocument/2006/relationships/hyperlink" Target="https://www.flickr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rs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Primary and secondary research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L.O. – What types of research can we use to create a successful media product?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8200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 activity: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ick </a:t>
            </a:r>
            <a:r>
              <a:rPr lang="en-US" dirty="0"/>
              <a:t>one company or </a:t>
            </a:r>
            <a:r>
              <a:rPr lang="en-US" dirty="0" err="1"/>
              <a:t>organisation</a:t>
            </a:r>
            <a:r>
              <a:rPr lang="en-US" dirty="0"/>
              <a:t> from within the source type </a:t>
            </a:r>
            <a:r>
              <a:rPr lang="en-US" smtClean="0"/>
              <a:t>you were investigating </a:t>
            </a:r>
            <a:r>
              <a:rPr lang="en-US" dirty="0"/>
              <a:t>and complete a short report outlining: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the name of the </a:t>
            </a:r>
            <a:r>
              <a:rPr lang="en-US" dirty="0" err="1"/>
              <a:t>organisation</a:t>
            </a:r>
            <a:r>
              <a:rPr lang="en-US" dirty="0"/>
              <a:t> and what it does </a:t>
            </a:r>
          </a:p>
          <a:p>
            <a:pPr lvl="1"/>
            <a:r>
              <a:rPr lang="en-US" dirty="0"/>
              <a:t>how it can be accessed by researchers </a:t>
            </a:r>
          </a:p>
          <a:p>
            <a:pPr lvl="1"/>
            <a:r>
              <a:rPr lang="en-US" dirty="0"/>
              <a:t>what types of information can be researched </a:t>
            </a:r>
          </a:p>
          <a:p>
            <a:pPr lvl="1"/>
            <a:r>
              <a:rPr lang="en-US" dirty="0"/>
              <a:t>assessment of the validity and reliability of information offered by the source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098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You can utilise learning from Unit 2: Pre-production and planning for this task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019106"/>
            <a:ext cx="9144000" cy="1765005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What aspects of Unit 2 do you think you could use when focusing on primary and secondary research?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83453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reminder: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b="1" dirty="0"/>
              <a:t>Primary research: </a:t>
            </a:r>
            <a:r>
              <a:rPr lang="en-GB" altLang="en-US" dirty="0"/>
              <a:t>The original research that is carried out by you, so things like audience surveys, questionnaires, textual analysis of media texts etc.</a:t>
            </a:r>
          </a:p>
          <a:p>
            <a:endParaRPr lang="en-GB" altLang="en-US" dirty="0"/>
          </a:p>
          <a:p>
            <a:r>
              <a:rPr lang="en-GB" altLang="en-US" b="1" dirty="0"/>
              <a:t>Secondary research: </a:t>
            </a:r>
            <a:r>
              <a:rPr lang="en-GB" altLang="en-US" dirty="0"/>
              <a:t>The use of information that someone else has already </a:t>
            </a:r>
            <a:r>
              <a:rPr lang="en-GB" altLang="en-US" dirty="0" smtClean="0"/>
              <a:t>collected (so </a:t>
            </a:r>
            <a:r>
              <a:rPr lang="en-GB" altLang="en-US" dirty="0"/>
              <a:t>if you were to have used some existing research or theory</a:t>
            </a:r>
            <a:r>
              <a:rPr lang="en-GB" altLang="en-US" dirty="0" smtClean="0"/>
              <a:t>). This could be audience figures produced by BARB or information found on IMDB</a:t>
            </a:r>
            <a:endParaRPr lang="en-GB" altLang="en-US" b="1" dirty="0"/>
          </a:p>
        </p:txBody>
      </p:sp>
    </p:spTree>
    <p:extLst>
      <p:ext uri="{BB962C8B-B14F-4D97-AF65-F5344CB8AC3E}">
        <p14:creationId xmlns:p14="http://schemas.microsoft.com/office/powerpoint/2010/main" val="974852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Primary Research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What is qualitative and quantitative research?</a:t>
            </a:r>
          </a:p>
        </p:txBody>
      </p:sp>
    </p:spTree>
    <p:extLst>
      <p:ext uri="{BB962C8B-B14F-4D97-AF65-F5344CB8AC3E}">
        <p14:creationId xmlns:p14="http://schemas.microsoft.com/office/powerpoint/2010/main" val="598194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6"/>
          <p:cNvSpPr>
            <a:spLocks noChangeArrowheads="1"/>
          </p:cNvSpPr>
          <p:nvPr/>
        </p:nvSpPr>
        <p:spPr bwMode="auto">
          <a:xfrm>
            <a:off x="2351089" y="1700213"/>
            <a:ext cx="7488237" cy="3600450"/>
          </a:xfrm>
          <a:prstGeom prst="cloudCallout">
            <a:avLst>
              <a:gd name="adj1" fmla="val -2171"/>
              <a:gd name="adj2" fmla="val 7056"/>
            </a:avLst>
          </a:prstGeom>
          <a:solidFill>
            <a:srgbClr val="99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2492376"/>
            <a:ext cx="8229600" cy="20161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8800" b="1"/>
              <a:t>Qualit</a:t>
            </a:r>
            <a:r>
              <a:rPr lang="en-GB" altLang="en-US" sz="8800"/>
              <a:t>ative</a:t>
            </a:r>
            <a:endParaRPr lang="en-US" altLang="en-US" sz="8800"/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1919288" y="5516564"/>
            <a:ext cx="84963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000"/>
              <a:t>Finding out about other’s opinions, attitudes and ideas as well as developing your own.</a:t>
            </a:r>
          </a:p>
        </p:txBody>
      </p:sp>
      <p:sp>
        <p:nvSpPr>
          <p:cNvPr id="13317" name="Oval 9"/>
          <p:cNvSpPr>
            <a:spLocks noChangeArrowheads="1"/>
          </p:cNvSpPr>
          <p:nvPr/>
        </p:nvSpPr>
        <p:spPr bwMode="auto">
          <a:xfrm rot="-1300084">
            <a:off x="1703389" y="476251"/>
            <a:ext cx="2541587" cy="115252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Understand Audience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Opinion</a:t>
            </a:r>
          </a:p>
        </p:txBody>
      </p:sp>
      <p:sp>
        <p:nvSpPr>
          <p:cNvPr id="13318" name="Oval 10"/>
          <p:cNvSpPr>
            <a:spLocks noChangeArrowheads="1"/>
          </p:cNvSpPr>
          <p:nvPr/>
        </p:nvSpPr>
        <p:spPr bwMode="auto">
          <a:xfrm rot="271257">
            <a:off x="4727575" y="260351"/>
            <a:ext cx="2997200" cy="136842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Gather information about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the media you are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producing for</a:t>
            </a:r>
          </a:p>
        </p:txBody>
      </p:sp>
      <p:sp>
        <p:nvSpPr>
          <p:cNvPr id="13319" name="Oval 11"/>
          <p:cNvSpPr>
            <a:spLocks noChangeArrowheads="1"/>
          </p:cNvSpPr>
          <p:nvPr/>
        </p:nvSpPr>
        <p:spPr bwMode="auto">
          <a:xfrm rot="1421158">
            <a:off x="8040689" y="692150"/>
            <a:ext cx="2160587" cy="865188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Textual Analysis</a:t>
            </a:r>
          </a:p>
        </p:txBody>
      </p:sp>
    </p:spTree>
    <p:extLst>
      <p:ext uri="{BB962C8B-B14F-4D97-AF65-F5344CB8AC3E}">
        <p14:creationId xmlns:p14="http://schemas.microsoft.com/office/powerpoint/2010/main" val="177120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7"/>
          <p:cNvSpPr>
            <a:spLocks noChangeArrowheads="1"/>
          </p:cNvSpPr>
          <p:nvPr/>
        </p:nvSpPr>
        <p:spPr bwMode="auto">
          <a:xfrm>
            <a:off x="2351089" y="1700213"/>
            <a:ext cx="7488237" cy="3600450"/>
          </a:xfrm>
          <a:prstGeom prst="cloudCallout">
            <a:avLst>
              <a:gd name="adj1" fmla="val -2171"/>
              <a:gd name="adj2" fmla="val 7056"/>
            </a:avLst>
          </a:prstGeom>
          <a:solidFill>
            <a:srgbClr val="99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4339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135188" y="2492376"/>
            <a:ext cx="8229600" cy="2016125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8800" b="1"/>
              <a:t>Quantit</a:t>
            </a:r>
            <a:r>
              <a:rPr lang="en-GB" altLang="en-US" sz="8800"/>
              <a:t>ative</a:t>
            </a:r>
            <a:endParaRPr lang="en-US" altLang="en-US" sz="8800"/>
          </a:p>
        </p:txBody>
      </p:sp>
      <p:sp>
        <p:nvSpPr>
          <p:cNvPr id="14340" name="Rectangle 9"/>
          <p:cNvSpPr>
            <a:spLocks noChangeArrowheads="1"/>
          </p:cNvSpPr>
          <p:nvPr/>
        </p:nvSpPr>
        <p:spPr bwMode="auto">
          <a:xfrm>
            <a:off x="1919288" y="5516564"/>
            <a:ext cx="87487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000"/>
              <a:t>Looking at numbers, figures, statistics and percentages in order to find numerical information</a:t>
            </a:r>
          </a:p>
        </p:txBody>
      </p:sp>
      <p:sp>
        <p:nvSpPr>
          <p:cNvPr id="14341" name="Oval 10"/>
          <p:cNvSpPr>
            <a:spLocks noChangeArrowheads="1"/>
          </p:cNvSpPr>
          <p:nvPr/>
        </p:nvSpPr>
        <p:spPr bwMode="auto">
          <a:xfrm rot="-1099263">
            <a:off x="1703389" y="1341439"/>
            <a:ext cx="2160587" cy="865187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Audience Surveys</a:t>
            </a:r>
          </a:p>
        </p:txBody>
      </p:sp>
      <p:sp>
        <p:nvSpPr>
          <p:cNvPr id="14342" name="Oval 11"/>
          <p:cNvSpPr>
            <a:spLocks noChangeArrowheads="1"/>
          </p:cNvSpPr>
          <p:nvPr/>
        </p:nvSpPr>
        <p:spPr bwMode="auto">
          <a:xfrm rot="462224">
            <a:off x="1847850" y="188914"/>
            <a:ext cx="2160588" cy="865187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TV Ratings</a:t>
            </a:r>
          </a:p>
        </p:txBody>
      </p:sp>
      <p:sp>
        <p:nvSpPr>
          <p:cNvPr id="14343" name="Oval 12"/>
          <p:cNvSpPr>
            <a:spLocks noChangeArrowheads="1"/>
          </p:cNvSpPr>
          <p:nvPr/>
        </p:nvSpPr>
        <p:spPr bwMode="auto">
          <a:xfrm rot="-428359">
            <a:off x="4295775" y="836614"/>
            <a:ext cx="2160588" cy="865187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Circulation Figures</a:t>
            </a:r>
          </a:p>
        </p:txBody>
      </p:sp>
      <p:sp>
        <p:nvSpPr>
          <p:cNvPr id="14344" name="Oval 13"/>
          <p:cNvSpPr>
            <a:spLocks noChangeArrowheads="1"/>
          </p:cNvSpPr>
          <p:nvPr/>
        </p:nvSpPr>
        <p:spPr bwMode="auto">
          <a:xfrm rot="2284233">
            <a:off x="8328025" y="549275"/>
            <a:ext cx="2160588" cy="865188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Box Office Ratings</a:t>
            </a:r>
          </a:p>
        </p:txBody>
      </p:sp>
      <p:sp>
        <p:nvSpPr>
          <p:cNvPr id="14345" name="Oval 14"/>
          <p:cNvSpPr>
            <a:spLocks noChangeArrowheads="1"/>
          </p:cNvSpPr>
          <p:nvPr/>
        </p:nvSpPr>
        <p:spPr bwMode="auto">
          <a:xfrm rot="515006">
            <a:off x="6240464" y="188914"/>
            <a:ext cx="2160587" cy="865187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Number of Users</a:t>
            </a:r>
          </a:p>
        </p:txBody>
      </p:sp>
    </p:spTree>
    <p:extLst>
      <p:ext uri="{BB962C8B-B14F-4D97-AF65-F5344CB8AC3E}">
        <p14:creationId xmlns:p14="http://schemas.microsoft.com/office/powerpoint/2010/main" val="18010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8131"/>
          </a:xfrm>
        </p:spPr>
        <p:txBody>
          <a:bodyPr/>
          <a:lstStyle/>
          <a:p>
            <a:r>
              <a:rPr lang="en-GB" dirty="0" smtClean="0"/>
              <a:t>In pairs or groups of three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4762"/>
            <a:ext cx="10515600" cy="5167423"/>
          </a:xfrm>
        </p:spPr>
        <p:txBody>
          <a:bodyPr>
            <a:normAutofit/>
          </a:bodyPr>
          <a:lstStyle/>
          <a:p>
            <a:r>
              <a:rPr lang="en-US" dirty="0"/>
              <a:t>make a list of at least five </a:t>
            </a:r>
            <a:r>
              <a:rPr lang="en-US" b="1" dirty="0"/>
              <a:t>quantitative</a:t>
            </a:r>
            <a:r>
              <a:rPr lang="en-US" dirty="0"/>
              <a:t> methods for primary research and five </a:t>
            </a:r>
            <a:r>
              <a:rPr lang="en-US" b="1" dirty="0"/>
              <a:t>qualitative</a:t>
            </a:r>
            <a:r>
              <a:rPr lang="en-US" dirty="0"/>
              <a:t> methods for primary </a:t>
            </a:r>
            <a:r>
              <a:rPr lang="en-US" dirty="0" smtClean="0"/>
              <a:t>research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pick the most appropriate method to find out information about audience response to the type of digital media product that </a:t>
            </a:r>
            <a:r>
              <a:rPr lang="en-US" dirty="0" smtClean="0"/>
              <a:t>you focused on </a:t>
            </a:r>
            <a:r>
              <a:rPr lang="en-US" dirty="0"/>
              <a:t>in the </a:t>
            </a:r>
            <a:r>
              <a:rPr lang="en-US" dirty="0" smtClean="0"/>
              <a:t>researching </a:t>
            </a:r>
            <a:r>
              <a:rPr lang="en-US" dirty="0"/>
              <a:t>media products activity </a:t>
            </a:r>
            <a:r>
              <a:rPr lang="en-US" dirty="0" smtClean="0"/>
              <a:t>you did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his link can give you extra information about qualitative and quantitative data and how it can help in the research of media products: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marketingland.com/quantitative-qualitative-data-search-marketing-124436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668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Secondary Research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Sources of information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263912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pairs you need to investigate one or two of the following: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95900" cy="4351338"/>
          </a:xfrm>
        </p:spPr>
        <p:txBody>
          <a:bodyPr/>
          <a:lstStyle/>
          <a:p>
            <a:r>
              <a:rPr lang="en-US" dirty="0"/>
              <a:t>Audience analysis </a:t>
            </a:r>
            <a:r>
              <a:rPr lang="en-US" dirty="0" err="1"/>
              <a:t>organisations</a:t>
            </a:r>
            <a:r>
              <a:rPr lang="en-US" dirty="0"/>
              <a:t> </a:t>
            </a:r>
          </a:p>
          <a:p>
            <a:r>
              <a:rPr lang="en-US" dirty="0"/>
              <a:t>Public archives </a:t>
            </a:r>
          </a:p>
          <a:p>
            <a:r>
              <a:rPr lang="en-US" dirty="0"/>
              <a:t>Media databases </a:t>
            </a:r>
          </a:p>
          <a:p>
            <a:r>
              <a:rPr lang="en-US" dirty="0"/>
              <a:t>Press archives </a:t>
            </a:r>
          </a:p>
          <a:p>
            <a:r>
              <a:rPr lang="en-US" dirty="0" smtClean="0"/>
              <a:t>Content libraries </a:t>
            </a:r>
          </a:p>
          <a:p>
            <a:r>
              <a:rPr lang="en-US" dirty="0" smtClean="0"/>
              <a:t>Social </a:t>
            </a:r>
            <a:r>
              <a:rPr lang="en-US" dirty="0"/>
              <a:t>media </a:t>
            </a:r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6500" y="1628776"/>
            <a:ext cx="5486400" cy="30194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Use these websites to help you:</a:t>
            </a:r>
          </a:p>
          <a:p>
            <a:endParaRPr lang="en-US" dirty="0"/>
          </a:p>
          <a:p>
            <a:pPr lvl="1"/>
            <a:r>
              <a:rPr lang="en-US" dirty="0" smtClean="0">
                <a:hlinkClick r:id="rId2"/>
              </a:rPr>
              <a:t>www.nrs.co.uk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3"/>
              </a:rPr>
              <a:t>www.rajar.co.uk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://www.nationalarchives.gov.uk</a:t>
            </a:r>
            <a:r>
              <a:rPr lang="en-US">
                <a:hlinkClick r:id="rId4"/>
              </a:rPr>
              <a:t>/</a:t>
            </a:r>
            <a:r>
              <a:rPr lang="en-US"/>
              <a:t>  </a:t>
            </a:r>
            <a:endParaRPr lang="en-US" dirty="0"/>
          </a:p>
          <a:p>
            <a:pPr lvl="1"/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uk.reuters.com/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6"/>
              </a:rPr>
              <a:t>www.bfi.org.uk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7"/>
              </a:rPr>
              <a:t>www.gettyimages.co.uk/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8"/>
              </a:rPr>
              <a:t>h</a:t>
            </a:r>
            <a:r>
              <a:rPr lang="en-US" dirty="0" smtClean="0">
                <a:hlinkClick r:id="rId8"/>
              </a:rPr>
              <a:t>ttps</a:t>
            </a:r>
            <a:r>
              <a:rPr lang="en-US" dirty="0">
                <a:hlinkClick r:id="rId8"/>
              </a:rPr>
              <a:t>://</a:t>
            </a:r>
            <a:r>
              <a:rPr lang="en-US" dirty="0" smtClean="0">
                <a:hlinkClick r:id="rId8"/>
              </a:rPr>
              <a:t>www.flickr.com</a:t>
            </a:r>
            <a:r>
              <a:rPr lang="en-US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5111571"/>
            <a:ext cx="10934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Outline the positives and negatives of using these types of sources when researching information for the digital product that you were analysing in the conventions of a digital media product activity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19458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420</Words>
  <Application>Microsoft Macintosh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ＭＳ Ｐゴシック</vt:lpstr>
      <vt:lpstr>Arial</vt:lpstr>
      <vt:lpstr>Office Theme</vt:lpstr>
      <vt:lpstr>Primary and secondary research</vt:lpstr>
      <vt:lpstr>You can utilise learning from Unit 2: Pre-production and planning for this task</vt:lpstr>
      <vt:lpstr>A reminder:</vt:lpstr>
      <vt:lpstr>Primary Research</vt:lpstr>
      <vt:lpstr>PowerPoint Presentation</vt:lpstr>
      <vt:lpstr>PowerPoint Presentation</vt:lpstr>
      <vt:lpstr>In pairs or groups of three</vt:lpstr>
      <vt:lpstr>Secondary Research</vt:lpstr>
      <vt:lpstr>In pairs you need to investigate one or two of the following:</vt:lpstr>
      <vt:lpstr>Extension activity: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10</cp:revision>
  <dcterms:created xsi:type="dcterms:W3CDTF">2017-09-12T07:30:35Z</dcterms:created>
  <dcterms:modified xsi:type="dcterms:W3CDTF">2017-09-15T12:16:50Z</dcterms:modified>
</cp:coreProperties>
</file>